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72" r:id="rId5"/>
  </p:sldMasterIdLst>
  <p:notesMasterIdLst>
    <p:notesMasterId r:id="rId26"/>
  </p:notesMasterIdLst>
  <p:sldIdLst>
    <p:sldId id="259" r:id="rId6"/>
    <p:sldId id="2626" r:id="rId7"/>
    <p:sldId id="260" r:id="rId8"/>
    <p:sldId id="2648" r:id="rId9"/>
    <p:sldId id="2642" r:id="rId10"/>
    <p:sldId id="265" r:id="rId11"/>
    <p:sldId id="2643" r:id="rId12"/>
    <p:sldId id="268" r:id="rId13"/>
    <p:sldId id="269" r:id="rId14"/>
    <p:sldId id="2647" r:id="rId15"/>
    <p:sldId id="271" r:id="rId16"/>
    <p:sldId id="273" r:id="rId17"/>
    <p:sldId id="2644" r:id="rId18"/>
    <p:sldId id="276" r:id="rId19"/>
    <p:sldId id="277" r:id="rId20"/>
    <p:sldId id="2645" r:id="rId21"/>
    <p:sldId id="2649" r:id="rId22"/>
    <p:sldId id="283" r:id="rId23"/>
    <p:sldId id="284" r:id="rId24"/>
    <p:sldId id="285" r:id="rId2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tal Karosik" initials="CK" lastIdx="6" clrIdx="0">
    <p:extLst>
      <p:ext uri="{19B8F6BF-5375-455C-9EA6-DF929625EA0E}">
        <p15:presenceInfo xmlns:p15="http://schemas.microsoft.com/office/powerpoint/2012/main" userId="Chantal Karosik" providerId="None"/>
      </p:ext>
    </p:extLst>
  </p:cmAuthor>
  <p:cmAuthor id="2" name="Ashley Solomon" initials="AS" lastIdx="2" clrIdx="1">
    <p:extLst>
      <p:ext uri="{19B8F6BF-5375-455C-9EA6-DF929625EA0E}">
        <p15:presenceInfo xmlns:p15="http://schemas.microsoft.com/office/powerpoint/2012/main" userId="25ab0f3b-4f67-48bd-ba0e-47304807f078" providerId="Windows Live"/>
      </p:ext>
    </p:extLst>
  </p:cmAuthor>
  <p:cmAuthor id="3" name="Michael Plessis" initials="MP" lastIdx="2" clrIdx="2">
    <p:extLst>
      <p:ext uri="{19B8F6BF-5375-455C-9EA6-DF929625EA0E}">
        <p15:presenceInfo xmlns:p15="http://schemas.microsoft.com/office/powerpoint/2012/main" userId="a3563308f1001687" providerId="Windows Live"/>
      </p:ext>
    </p:extLst>
  </p:cmAuthor>
  <p:cmAuthor id="4" name="Austin, Susan" initials="AS" lastIdx="1" clrIdx="3">
    <p:extLst>
      <p:ext uri="{19B8F6BF-5375-455C-9EA6-DF929625EA0E}">
        <p15:presenceInfo xmlns:p15="http://schemas.microsoft.com/office/powerpoint/2012/main" userId="S-1-5-21-329068152-1454471165-1417001333-830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6" autoAdjust="0"/>
    <p:restoredTop sz="93505" autoAdjust="0"/>
  </p:normalViewPr>
  <p:slideViewPr>
    <p:cSldViewPr snapToGrid="0" snapToObjects="1">
      <p:cViewPr>
        <p:scale>
          <a:sx n="75" d="100"/>
          <a:sy n="75" d="100"/>
        </p:scale>
        <p:origin x="968" y="1144"/>
      </p:cViewPr>
      <p:guideLst/>
    </p:cSldViewPr>
  </p:slideViewPr>
  <p:outlineViewPr>
    <p:cViewPr>
      <p:scale>
        <a:sx n="33" d="100"/>
        <a:sy n="33" d="100"/>
      </p:scale>
      <p:origin x="0" y="-650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F6-DD42-B49B-79AA14A7276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F6-DD42-B49B-79AA14A72764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F6-DD42-B49B-79AA14A7276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F6-DD42-B49B-79AA14A72764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F6-DD42-B49B-79AA14A72764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F6-DD42-B49B-79AA14A72764}"/>
                </c:ext>
              </c:extLst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F6-DD42-B49B-79AA14A72764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F6-DD42-B49B-79AA14A72764}"/>
                </c:ext>
              </c:extLst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F6-DD42-B49B-79AA14A72764}"/>
                </c:ext>
              </c:extLst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F6-DD42-B49B-79AA14A727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49</c:v>
                </c:pt>
                <c:pt idx="1">
                  <c:v>8</c:v>
                </c:pt>
                <c:pt idx="2">
                  <c:v>8</c:v>
                </c:pt>
                <c:pt idx="3">
                  <c:v>24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F6-DD42-B49B-79AA14A72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46B72-2B7B-2D4E-AFA2-8A513A5DD04A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677A3-6B73-0D47-B7DC-E7F88D9FE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2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3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0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7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3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5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33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59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14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677A3-6B73-0D47-B7DC-E7F88D9FE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47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7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3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9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1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34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2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1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677A3-6B73-0D47-B7DC-E7F88D9FE7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9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870E87-6CA1-5548-A01D-742DADC366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8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56C36D-F467-4AE5-BC3E-D7E174050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879" y="967751"/>
            <a:ext cx="4309199" cy="4467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6C36D-F467-4AE5-BC3E-D7E1740504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879" y="967751"/>
            <a:ext cx="4309199" cy="4467671"/>
          </a:xfrm>
          <a:prstGeom prst="rect">
            <a:avLst/>
          </a:prstGeom>
        </p:spPr>
      </p:pic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9559232" y="5846780"/>
            <a:ext cx="2250858" cy="604157"/>
            <a:chOff x="9563100" y="1673029"/>
            <a:chExt cx="1389888" cy="37306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Graphik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128714" y="4687887"/>
            <a:ext cx="4464778" cy="1763050"/>
          </a:xfrm>
        </p:spPr>
        <p:txBody>
          <a:bodyPr>
            <a:normAutofit/>
          </a:bodyPr>
          <a:lstStyle>
            <a:lvl1pPr>
              <a:defRPr sz="3000" b="1" i="0" cap="all" baseline="0"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128713" y="1942490"/>
            <a:ext cx="7633623" cy="2518192"/>
          </a:xfrm>
        </p:spPr>
        <p:txBody>
          <a:bodyPr tIns="228600" anchor="ctr" anchorCtr="0">
            <a:noAutofit/>
          </a:bodyPr>
          <a:lstStyle>
            <a:lvl1pPr>
              <a:lnSpc>
                <a:spcPct val="70000"/>
              </a:lnSpc>
              <a:defRPr sz="6000" b="1" i="0" cap="all" baseline="0"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10871733" y="5846775"/>
            <a:ext cx="221096" cy="239092"/>
          </a:xfrm>
          <a:custGeom>
            <a:avLst/>
            <a:gdLst>
              <a:gd name="T0" fmla="*/ 0 w 86"/>
              <a:gd name="T1" fmla="*/ 66 h 93"/>
              <a:gd name="T2" fmla="*/ 50 w 86"/>
              <a:gd name="T3" fmla="*/ 47 h 93"/>
              <a:gd name="T4" fmla="*/ 0 w 86"/>
              <a:gd name="T5" fmla="*/ 27 h 93"/>
              <a:gd name="T6" fmla="*/ 0 w 86"/>
              <a:gd name="T7" fmla="*/ 0 h 93"/>
              <a:gd name="T8" fmla="*/ 86 w 86"/>
              <a:gd name="T9" fmla="*/ 35 h 93"/>
              <a:gd name="T10" fmla="*/ 86 w 86"/>
              <a:gd name="T11" fmla="*/ 57 h 93"/>
              <a:gd name="T12" fmla="*/ 0 w 86"/>
              <a:gd name="T13" fmla="*/ 93 h 93"/>
              <a:gd name="T14" fmla="*/ 0 w 86"/>
              <a:gd name="T15" fmla="*/ 6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93">
                <a:moveTo>
                  <a:pt x="0" y="66"/>
                </a:moveTo>
                <a:lnTo>
                  <a:pt x="50" y="47"/>
                </a:lnTo>
                <a:lnTo>
                  <a:pt x="0" y="27"/>
                </a:lnTo>
                <a:lnTo>
                  <a:pt x="0" y="0"/>
                </a:lnTo>
                <a:lnTo>
                  <a:pt x="86" y="35"/>
                </a:lnTo>
                <a:lnTo>
                  <a:pt x="86" y="57"/>
                </a:lnTo>
                <a:lnTo>
                  <a:pt x="0" y="93"/>
                </a:lnTo>
                <a:lnTo>
                  <a:pt x="0" y="66"/>
                </a:lnTo>
                <a:close/>
              </a:path>
            </a:pathLst>
          </a:custGeom>
          <a:solidFill>
            <a:srgbClr val="A1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Graphi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Key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576A3A-DB0E-5F4B-9B35-B21F9896B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065" y="1"/>
            <a:ext cx="9017935" cy="6858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76227" y="3905462"/>
            <a:ext cx="4253992" cy="1251000"/>
          </a:xfrm>
        </p:spPr>
        <p:txBody>
          <a:bodyPr>
            <a:normAutofit/>
          </a:bodyPr>
          <a:lstStyle>
            <a:lvl1pPr>
              <a:defRPr sz="2700" b="1" i="0" cap="none" baseline="0">
                <a:solidFill>
                  <a:schemeClr val="bg1"/>
                </a:solidFill>
                <a:latin typeface="Graphik" charset="0"/>
                <a:ea typeface="Graphik" charset="0"/>
                <a:cs typeface="Graphi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76226" y="414779"/>
            <a:ext cx="7633623" cy="3263478"/>
          </a:xfrm>
        </p:spPr>
        <p:txBody>
          <a:bodyPr tIns="228600" anchor="ctr" anchorCtr="0">
            <a:noAutofit/>
          </a:bodyPr>
          <a:lstStyle>
            <a:lvl1pPr>
              <a:lnSpc>
                <a:spcPct val="70000"/>
              </a:lnSpc>
              <a:defRPr sz="6600" b="1" i="0" cap="all" baseline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6" y="5755480"/>
            <a:ext cx="3336974" cy="519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006768"/>
            <a:ext cx="8458200" cy="406265"/>
          </a:xfrm>
        </p:spPr>
        <p:txBody>
          <a:bodyPr wrap="square" tIns="18288">
            <a:spAutoFit/>
          </a:bodyPr>
          <a:lstStyle>
            <a:lvl1pPr>
              <a:defRPr b="1" i="0" cap="all" baseline="0"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about Accenture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4513663"/>
            <a:ext cx="8458200" cy="14817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Click to add boilerplate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6094037"/>
            <a:ext cx="5699289" cy="635076"/>
          </a:xfrm>
        </p:spPr>
        <p:txBody>
          <a:bodyPr wrap="square">
            <a:noAutofit/>
          </a:bodyPr>
          <a:lstStyle>
            <a:lvl1pPr algn="l">
              <a:lnSpc>
                <a:spcPct val="100000"/>
              </a:lnSpc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algn="l"/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Click to add Copyright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1.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Copyright © 2018 Accenture.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2BB913-0E2C-7344-9FD7-8B8A5DB38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71" y="296863"/>
            <a:ext cx="7326592" cy="1501938"/>
          </a:xfrm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en-US" b="1">
                <a:solidFill>
                  <a:schemeClr val="bg1"/>
                </a:solidFill>
                <a:ea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Font typeface="Arial" pitchFamily="34" charset="0"/>
              <a:buNone/>
            </a:pPr>
            <a:r>
              <a:rPr lang="en-US"/>
              <a:t>INSERT MAIN TITLE </a:t>
            </a:r>
            <a:br>
              <a:rPr lang="en-US"/>
            </a:br>
            <a:r>
              <a:rPr lang="en-US"/>
              <a:t>AT 36PT MIN 30PT</a:t>
            </a:r>
          </a:p>
        </p:txBody>
      </p:sp>
    </p:spTree>
    <p:extLst>
      <p:ext uri="{BB962C8B-B14F-4D97-AF65-F5344CB8AC3E}">
        <p14:creationId xmlns:p14="http://schemas.microsoft.com/office/powerpoint/2010/main" val="1442566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1838325"/>
            <a:ext cx="11430001" cy="4590755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0998" y="1838325"/>
            <a:ext cx="5576741" cy="4590755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34257" y="1838325"/>
            <a:ext cx="5576741" cy="4590755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870E87-6CA1-5548-A01D-742DADC36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1757643"/>
            <a:ext cx="10440972" cy="914437"/>
          </a:xfrm>
        </p:spPr>
        <p:txBody>
          <a:bodyPr tIns="320040" anchor="t" anchorCtr="0">
            <a:noAutofit/>
          </a:bodyPr>
          <a:lstStyle>
            <a:lvl1pPr>
              <a:lnSpc>
                <a:spcPct val="70000"/>
              </a:lnSpc>
              <a:defRPr sz="6600" b="1" i="0" cap="all" baseline="0">
                <a:solidFill>
                  <a:schemeClr val="accent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divider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8" y="2865120"/>
            <a:ext cx="9138922" cy="2184400"/>
          </a:xfrm>
        </p:spPr>
        <p:txBody>
          <a:bodyPr/>
          <a:lstStyle>
            <a:lvl1pPr>
              <a:defRPr sz="4000" b="1" i="0" cap="all" baseline="0"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870E87-6CA1-5548-A01D-742DADC36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1209003"/>
            <a:ext cx="10440972" cy="3985166"/>
          </a:xfrm>
        </p:spPr>
        <p:txBody>
          <a:bodyPr tIns="320040" anchor="ctr" anchorCtr="0">
            <a:noAutofit/>
          </a:bodyPr>
          <a:lstStyle>
            <a:lvl1pPr>
              <a:lnSpc>
                <a:spcPct val="70000"/>
              </a:lnSpc>
              <a:defRPr sz="8000" b="1" i="0" cap="all" baseline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divider</a:t>
            </a:r>
          </a:p>
        </p:txBody>
      </p:sp>
      <p:sp>
        <p:nvSpPr>
          <p:cNvPr id="7" name="Footer Placeholder 17"/>
          <p:cNvSpPr txBox="1">
            <a:spLocks/>
          </p:cNvSpPr>
          <p:nvPr userDrawn="1"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870E87-6CA1-5548-A01D-742DADC36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1209003"/>
            <a:ext cx="10440972" cy="3985166"/>
          </a:xfrm>
        </p:spPr>
        <p:txBody>
          <a:bodyPr tIns="320040" anchor="ctr" anchorCtr="0">
            <a:noAutofit/>
          </a:bodyPr>
          <a:lstStyle>
            <a:lvl1pPr>
              <a:lnSpc>
                <a:spcPct val="70000"/>
              </a:lnSpc>
              <a:defRPr sz="8000" b="1" i="0" cap="all" baseline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divider</a:t>
            </a:r>
          </a:p>
        </p:txBody>
      </p:sp>
      <p:sp>
        <p:nvSpPr>
          <p:cNvPr id="7" name="Footer Placeholder 17"/>
          <p:cNvSpPr txBox="1">
            <a:spLocks/>
          </p:cNvSpPr>
          <p:nvPr userDrawn="1"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870E87-6CA1-5548-A01D-742DADC36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1209003"/>
            <a:ext cx="10440972" cy="3985166"/>
          </a:xfrm>
        </p:spPr>
        <p:txBody>
          <a:bodyPr tIns="320040" anchor="ctr" anchorCtr="0">
            <a:noAutofit/>
          </a:bodyPr>
          <a:lstStyle>
            <a:lvl1pPr>
              <a:lnSpc>
                <a:spcPct val="70000"/>
              </a:lnSpc>
              <a:defRPr sz="8000" b="1" i="0" cap="all" baseline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divider</a:t>
            </a:r>
          </a:p>
        </p:txBody>
      </p:sp>
      <p:sp>
        <p:nvSpPr>
          <p:cNvPr id="7" name="Footer Placeholder 17"/>
          <p:cNvSpPr txBox="1">
            <a:spLocks/>
          </p:cNvSpPr>
          <p:nvPr userDrawn="1"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Dimens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56C36D-F467-4AE5-BC3E-D7E174050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879" y="967751"/>
            <a:ext cx="4309200" cy="4467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56C36D-F467-4AE5-BC3E-D7E1740504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879" y="967751"/>
            <a:ext cx="4309200" cy="4467671"/>
          </a:xfrm>
          <a:prstGeom prst="rect">
            <a:avLst/>
          </a:prstGeom>
        </p:spPr>
      </p:pic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9559232" y="5846780"/>
            <a:ext cx="2250858" cy="604157"/>
            <a:chOff x="9563100" y="1673029"/>
            <a:chExt cx="1389888" cy="37306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Graphik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128714" y="4687887"/>
            <a:ext cx="4464778" cy="1763050"/>
          </a:xfrm>
        </p:spPr>
        <p:txBody>
          <a:bodyPr>
            <a:normAutofit/>
          </a:bodyPr>
          <a:lstStyle>
            <a:lvl1pPr>
              <a:defRPr sz="3000" b="1" i="0" cap="all" baseline="0"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128713" y="1942490"/>
            <a:ext cx="7633623" cy="2518192"/>
          </a:xfrm>
        </p:spPr>
        <p:txBody>
          <a:bodyPr tIns="228600" anchor="ctr" anchorCtr="0">
            <a:noAutofit/>
          </a:bodyPr>
          <a:lstStyle>
            <a:lvl1pPr>
              <a:lnSpc>
                <a:spcPct val="70000"/>
              </a:lnSpc>
              <a:defRPr sz="6000" b="1" i="0" cap="all" baseline="0"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0871733" y="5846775"/>
            <a:ext cx="221096" cy="239092"/>
          </a:xfrm>
          <a:custGeom>
            <a:avLst/>
            <a:gdLst>
              <a:gd name="T0" fmla="*/ 0 w 86"/>
              <a:gd name="T1" fmla="*/ 66 h 93"/>
              <a:gd name="T2" fmla="*/ 50 w 86"/>
              <a:gd name="T3" fmla="*/ 47 h 93"/>
              <a:gd name="T4" fmla="*/ 0 w 86"/>
              <a:gd name="T5" fmla="*/ 27 h 93"/>
              <a:gd name="T6" fmla="*/ 0 w 86"/>
              <a:gd name="T7" fmla="*/ 0 h 93"/>
              <a:gd name="T8" fmla="*/ 86 w 86"/>
              <a:gd name="T9" fmla="*/ 35 h 93"/>
              <a:gd name="T10" fmla="*/ 86 w 86"/>
              <a:gd name="T11" fmla="*/ 57 h 93"/>
              <a:gd name="T12" fmla="*/ 0 w 86"/>
              <a:gd name="T13" fmla="*/ 93 h 93"/>
              <a:gd name="T14" fmla="*/ 0 w 86"/>
              <a:gd name="T15" fmla="*/ 6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93">
                <a:moveTo>
                  <a:pt x="0" y="66"/>
                </a:moveTo>
                <a:lnTo>
                  <a:pt x="50" y="47"/>
                </a:lnTo>
                <a:lnTo>
                  <a:pt x="0" y="27"/>
                </a:lnTo>
                <a:lnTo>
                  <a:pt x="0" y="0"/>
                </a:lnTo>
                <a:lnTo>
                  <a:pt x="86" y="35"/>
                </a:lnTo>
                <a:lnTo>
                  <a:pt x="86" y="57"/>
                </a:lnTo>
                <a:lnTo>
                  <a:pt x="0" y="93"/>
                </a:lnTo>
                <a:lnTo>
                  <a:pt x="0" y="66"/>
                </a:lnTo>
                <a:close/>
              </a:path>
            </a:pathLst>
          </a:custGeom>
          <a:solidFill>
            <a:srgbClr val="A1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Graphik"/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11353800" y="6454011"/>
            <a:ext cx="457198" cy="16767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800" b="1" i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fld id="{C4870E87-6CA1-5548-A01D-742DADC36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998" cy="1325563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80999" y="1825625"/>
            <a:ext cx="11429999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17"/>
          <p:cNvSpPr txBox="1">
            <a:spLocks/>
          </p:cNvSpPr>
          <p:nvPr userDrawn="1"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Copyright ©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9573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90" r:id="rId5"/>
    <p:sldLayoutId id="2147483662" r:id="rId6"/>
    <p:sldLayoutId id="2147483663" r:id="rId7"/>
    <p:sldLayoutId id="2147483664" r:id="rId8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b="1" i="0" kern="1200" cap="all" baseline="0">
          <a:solidFill>
            <a:schemeClr val="tx1"/>
          </a:solidFill>
          <a:latin typeface="Graphik Black" charset="0"/>
          <a:ea typeface="Graphik Black" charset="0"/>
          <a:cs typeface="Graphik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 baseline="0">
          <a:solidFill>
            <a:schemeClr val="tx1"/>
          </a:solidFill>
          <a:latin typeface="Graphik" charset="0"/>
          <a:ea typeface="Graphik" charset="0"/>
          <a:cs typeface="Graphi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raphik" charset="0"/>
          <a:ea typeface="Graphik" charset="0"/>
          <a:cs typeface="Graphi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raphik" charset="0"/>
          <a:ea typeface="Graphik" charset="0"/>
          <a:cs typeface="Graphi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raphik" charset="0"/>
          <a:ea typeface="Graphik" charset="0"/>
          <a:cs typeface="Graphi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raphik" charset="0"/>
          <a:ea typeface="Graphik" charset="0"/>
          <a:cs typeface="Graphi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998" cy="1325563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80999" y="1825625"/>
            <a:ext cx="11429999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480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9" r:id="rId4"/>
    <p:sldLayoutId id="2147483691" r:id="rId5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b="1" i="0" kern="1200" cap="all" baseline="0">
          <a:solidFill>
            <a:schemeClr val="tx1"/>
          </a:solidFill>
          <a:latin typeface="Graphik Black" charset="0"/>
          <a:ea typeface="Graphik Black" charset="0"/>
          <a:cs typeface="Graphik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 baseline="0">
          <a:solidFill>
            <a:schemeClr val="tx1"/>
          </a:solidFill>
          <a:latin typeface="Graphik" charset="0"/>
          <a:ea typeface="Graphik" charset="0"/>
          <a:cs typeface="Graphi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raphik" charset="0"/>
          <a:ea typeface="Graphik" charset="0"/>
          <a:cs typeface="Graphi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raphik" charset="0"/>
          <a:ea typeface="Graphik" charset="0"/>
          <a:cs typeface="Graphi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raphik" charset="0"/>
          <a:ea typeface="Graphik" charset="0"/>
          <a:cs typeface="Graphi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raphik" charset="0"/>
          <a:ea typeface="Graphik" charset="0"/>
          <a:cs typeface="Graphi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trolplaza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https://www.accenture.com/us-en/blogs/blogs-energy-default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centure.com/fuelretailsurvey2018" TargetMode="External"/><Relationship Id="rId11" Type="http://schemas.openxmlformats.org/officeDocument/2006/relationships/hyperlink" Target="https://twitter.com/AccentureEnergy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hyperlink" Target="https://www.linkedin.com/showcase/accenture_energ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56C36D-F467-4AE5-BC3E-D7E1740504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571" y="430424"/>
            <a:ext cx="3132630" cy="324783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6226" y="3905462"/>
            <a:ext cx="4508515" cy="1251000"/>
          </a:xfrm>
        </p:spPr>
        <p:txBody>
          <a:bodyPr>
            <a:noAutofit/>
          </a:bodyPr>
          <a:lstStyle/>
          <a:p>
            <a:r>
              <a:rPr lang="en-US" dirty="0"/>
              <a:t>How digital is disrupting the fuel retail experience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76226" y="414779"/>
            <a:ext cx="6902925" cy="3263478"/>
          </a:xfrm>
        </p:spPr>
        <p:txBody>
          <a:bodyPr>
            <a:noAutofit/>
          </a:bodyPr>
          <a:lstStyle/>
          <a:p>
            <a:r>
              <a:rPr lang="en-US" dirty="0"/>
              <a:t>Accelerate the customer journey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76226" y="4829561"/>
            <a:ext cx="5379134" cy="3269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700" b="1" i="0" kern="1200" cap="none" baseline="0">
                <a:solidFill>
                  <a:schemeClr val="bg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DIGITAL FUEL RETAIL SURVEY 2018</a:t>
            </a:r>
          </a:p>
        </p:txBody>
      </p:sp>
    </p:spTree>
    <p:extLst>
      <p:ext uri="{BB962C8B-B14F-4D97-AF65-F5344CB8AC3E}">
        <p14:creationId xmlns:p14="http://schemas.microsoft.com/office/powerpoint/2010/main" val="88585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34537-4B6B-2A4C-9BBA-C52F70C47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54011"/>
            <a:ext cx="457198" cy="167676"/>
          </a:xfrm>
        </p:spPr>
        <p:txBody>
          <a:bodyPr/>
          <a:lstStyle/>
          <a:p>
            <a:fld id="{C4870E87-6CA1-5548-A01D-742DADC366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48494-DAD0-FB49-A294-B3504C2DF6E9}"/>
              </a:ext>
            </a:extLst>
          </p:cNvPr>
          <p:cNvSpPr/>
          <p:nvPr/>
        </p:nvSpPr>
        <p:spPr>
          <a:xfrm>
            <a:off x="-2" y="0"/>
            <a:ext cx="6255028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DFB4673-6AD7-3848-A2FE-BD4AFD64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415170"/>
            <a:ext cx="2892287" cy="1059091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1"/>
                </a:solidFill>
              </a:rPr>
              <a:t>66%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B24EE5-1284-354A-BEFD-B928AFCDA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4410962"/>
            <a:ext cx="5145158" cy="223415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BELIEVE  AUTOMATION CAN IMPROVE THE CUSTOMER EXPERIENCE …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E0AAC0-0F5F-6344-B846-7F12EE212A05}"/>
              </a:ext>
            </a:extLst>
          </p:cNvPr>
          <p:cNvSpPr txBox="1">
            <a:spLocks/>
          </p:cNvSpPr>
          <p:nvPr/>
        </p:nvSpPr>
        <p:spPr>
          <a:xfrm>
            <a:off x="6470541" y="759470"/>
            <a:ext cx="5219310" cy="10085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Graphik Black" charset="0"/>
                <a:ea typeface="Graphik Black" charset="0"/>
                <a:cs typeface="Graphik Black" charset="0"/>
              </a:rPr>
              <a:t>Do you believe that any of the following could improve the customer experience in your fuel retail site?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CAA02E-6519-F94D-889B-89D17912BBAD}"/>
              </a:ext>
            </a:extLst>
          </p:cNvPr>
          <p:cNvGrpSpPr/>
          <p:nvPr/>
        </p:nvGrpSpPr>
        <p:grpSpPr>
          <a:xfrm>
            <a:off x="380998" y="2482686"/>
            <a:ext cx="2428987" cy="678915"/>
            <a:chOff x="426882" y="794717"/>
            <a:chExt cx="4134235" cy="1155541"/>
          </a:xfrm>
        </p:grpSpPr>
        <p:sp>
          <p:nvSpPr>
            <p:cNvPr id="11" name="Freeform 225">
              <a:extLst>
                <a:ext uri="{FF2B5EF4-FFF2-40B4-BE49-F238E27FC236}">
                  <a16:creationId xmlns:a16="http://schemas.microsoft.com/office/drawing/2014/main" id="{0C8EB944-7839-794B-B1F6-C7C241F17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8765" y="794717"/>
              <a:ext cx="1182352" cy="1155541"/>
            </a:xfrm>
            <a:custGeom>
              <a:avLst/>
              <a:gdLst>
                <a:gd name="T0" fmla="*/ 282 w 288"/>
                <a:gd name="T1" fmla="*/ 288 h 288"/>
                <a:gd name="T2" fmla="*/ 6 w 288"/>
                <a:gd name="T3" fmla="*/ 288 h 288"/>
                <a:gd name="T4" fmla="*/ 0 w 288"/>
                <a:gd name="T5" fmla="*/ 282 h 288"/>
                <a:gd name="T6" fmla="*/ 12 w 288"/>
                <a:gd name="T7" fmla="*/ 231 h 288"/>
                <a:gd name="T8" fmla="*/ 93 w 288"/>
                <a:gd name="T9" fmla="*/ 187 h 288"/>
                <a:gd name="T10" fmla="*/ 108 w 288"/>
                <a:gd name="T11" fmla="*/ 181 h 288"/>
                <a:gd name="T12" fmla="*/ 108 w 288"/>
                <a:gd name="T13" fmla="*/ 152 h 288"/>
                <a:gd name="T14" fmla="*/ 90 w 288"/>
                <a:gd name="T15" fmla="*/ 117 h 288"/>
                <a:gd name="T16" fmla="*/ 84 w 288"/>
                <a:gd name="T17" fmla="*/ 106 h 288"/>
                <a:gd name="T18" fmla="*/ 89 w 288"/>
                <a:gd name="T19" fmla="*/ 81 h 288"/>
                <a:gd name="T20" fmla="*/ 88 w 288"/>
                <a:gd name="T21" fmla="*/ 79 h 288"/>
                <a:gd name="T22" fmla="*/ 87 w 288"/>
                <a:gd name="T23" fmla="*/ 26 h 288"/>
                <a:gd name="T24" fmla="*/ 104 w 288"/>
                <a:gd name="T25" fmla="*/ 18 h 288"/>
                <a:gd name="T26" fmla="*/ 155 w 288"/>
                <a:gd name="T27" fmla="*/ 0 h 288"/>
                <a:gd name="T28" fmla="*/ 210 w 288"/>
                <a:gd name="T29" fmla="*/ 28 h 288"/>
                <a:gd name="T30" fmla="*/ 200 w 288"/>
                <a:gd name="T31" fmla="*/ 78 h 288"/>
                <a:gd name="T32" fmla="*/ 199 w 288"/>
                <a:gd name="T33" fmla="*/ 81 h 288"/>
                <a:gd name="T34" fmla="*/ 204 w 288"/>
                <a:gd name="T35" fmla="*/ 106 h 288"/>
                <a:gd name="T36" fmla="*/ 198 w 288"/>
                <a:gd name="T37" fmla="*/ 117 h 288"/>
                <a:gd name="T38" fmla="*/ 180 w 288"/>
                <a:gd name="T39" fmla="*/ 152 h 288"/>
                <a:gd name="T40" fmla="*/ 180 w 288"/>
                <a:gd name="T41" fmla="*/ 181 h 288"/>
                <a:gd name="T42" fmla="*/ 194 w 288"/>
                <a:gd name="T43" fmla="*/ 187 h 288"/>
                <a:gd name="T44" fmla="*/ 275 w 288"/>
                <a:gd name="T45" fmla="*/ 231 h 288"/>
                <a:gd name="T46" fmla="*/ 288 w 288"/>
                <a:gd name="T47" fmla="*/ 282 h 288"/>
                <a:gd name="T48" fmla="*/ 282 w 288"/>
                <a:gd name="T49" fmla="*/ 288 h 288"/>
                <a:gd name="T50" fmla="*/ 12 w 288"/>
                <a:gd name="T51" fmla="*/ 276 h 288"/>
                <a:gd name="T52" fmla="*/ 275 w 288"/>
                <a:gd name="T53" fmla="*/ 276 h 288"/>
                <a:gd name="T54" fmla="*/ 264 w 288"/>
                <a:gd name="T55" fmla="*/ 236 h 288"/>
                <a:gd name="T56" fmla="*/ 190 w 288"/>
                <a:gd name="T57" fmla="*/ 198 h 288"/>
                <a:gd name="T58" fmla="*/ 172 w 288"/>
                <a:gd name="T59" fmla="*/ 191 h 288"/>
                <a:gd name="T60" fmla="*/ 168 w 288"/>
                <a:gd name="T61" fmla="*/ 185 h 288"/>
                <a:gd name="T62" fmla="*/ 168 w 288"/>
                <a:gd name="T63" fmla="*/ 149 h 288"/>
                <a:gd name="T64" fmla="*/ 170 w 288"/>
                <a:gd name="T65" fmla="*/ 144 h 288"/>
                <a:gd name="T66" fmla="*/ 186 w 288"/>
                <a:gd name="T67" fmla="*/ 113 h 288"/>
                <a:gd name="T68" fmla="*/ 190 w 288"/>
                <a:gd name="T69" fmla="*/ 108 h 288"/>
                <a:gd name="T70" fmla="*/ 192 w 288"/>
                <a:gd name="T71" fmla="*/ 95 h 288"/>
                <a:gd name="T72" fmla="*/ 189 w 288"/>
                <a:gd name="T73" fmla="*/ 89 h 288"/>
                <a:gd name="T74" fmla="*/ 186 w 288"/>
                <a:gd name="T75" fmla="*/ 83 h 288"/>
                <a:gd name="T76" fmla="*/ 189 w 288"/>
                <a:gd name="T77" fmla="*/ 74 h 288"/>
                <a:gd name="T78" fmla="*/ 198 w 288"/>
                <a:gd name="T79" fmla="*/ 31 h 288"/>
                <a:gd name="T80" fmla="*/ 154 w 288"/>
                <a:gd name="T81" fmla="*/ 12 h 288"/>
                <a:gd name="T82" fmla="*/ 113 w 288"/>
                <a:gd name="T83" fmla="*/ 25 h 288"/>
                <a:gd name="T84" fmla="*/ 108 w 288"/>
                <a:gd name="T85" fmla="*/ 29 h 288"/>
                <a:gd name="T86" fmla="*/ 97 w 288"/>
                <a:gd name="T87" fmla="*/ 34 h 288"/>
                <a:gd name="T88" fmla="*/ 100 w 288"/>
                <a:gd name="T89" fmla="*/ 75 h 288"/>
                <a:gd name="T90" fmla="*/ 102 w 288"/>
                <a:gd name="T91" fmla="*/ 83 h 288"/>
                <a:gd name="T92" fmla="*/ 98 w 288"/>
                <a:gd name="T93" fmla="*/ 89 h 288"/>
                <a:gd name="T94" fmla="*/ 95 w 288"/>
                <a:gd name="T95" fmla="*/ 95 h 288"/>
                <a:gd name="T96" fmla="*/ 97 w 288"/>
                <a:gd name="T97" fmla="*/ 108 h 288"/>
                <a:gd name="T98" fmla="*/ 102 w 288"/>
                <a:gd name="T99" fmla="*/ 113 h 288"/>
                <a:gd name="T100" fmla="*/ 117 w 288"/>
                <a:gd name="T101" fmla="*/ 144 h 288"/>
                <a:gd name="T102" fmla="*/ 120 w 288"/>
                <a:gd name="T103" fmla="*/ 149 h 288"/>
                <a:gd name="T104" fmla="*/ 120 w 288"/>
                <a:gd name="T105" fmla="*/ 185 h 288"/>
                <a:gd name="T106" fmla="*/ 116 w 288"/>
                <a:gd name="T107" fmla="*/ 191 h 288"/>
                <a:gd name="T108" fmla="*/ 97 w 288"/>
                <a:gd name="T109" fmla="*/ 198 h 288"/>
                <a:gd name="T110" fmla="*/ 23 w 288"/>
                <a:gd name="T111" fmla="*/ 236 h 288"/>
                <a:gd name="T112" fmla="*/ 12 w 288"/>
                <a:gd name="T113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288">
                  <a:moveTo>
                    <a:pt x="282" y="288"/>
                  </a:moveTo>
                  <a:cubicBezTo>
                    <a:pt x="6" y="288"/>
                    <a:pt x="6" y="288"/>
                    <a:pt x="6" y="288"/>
                  </a:cubicBezTo>
                  <a:cubicBezTo>
                    <a:pt x="2" y="288"/>
                    <a:pt x="0" y="285"/>
                    <a:pt x="0" y="282"/>
                  </a:cubicBezTo>
                  <a:cubicBezTo>
                    <a:pt x="0" y="281"/>
                    <a:pt x="0" y="256"/>
                    <a:pt x="12" y="231"/>
                  </a:cubicBezTo>
                  <a:cubicBezTo>
                    <a:pt x="21" y="213"/>
                    <a:pt x="51" y="202"/>
                    <a:pt x="93" y="187"/>
                  </a:cubicBezTo>
                  <a:cubicBezTo>
                    <a:pt x="98" y="185"/>
                    <a:pt x="103" y="183"/>
                    <a:pt x="108" y="181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2" y="148"/>
                    <a:pt x="91" y="136"/>
                    <a:pt x="90" y="117"/>
                  </a:cubicBezTo>
                  <a:cubicBezTo>
                    <a:pt x="87" y="115"/>
                    <a:pt x="85" y="111"/>
                    <a:pt x="84" y="106"/>
                  </a:cubicBezTo>
                  <a:cubicBezTo>
                    <a:pt x="82" y="97"/>
                    <a:pt x="83" y="87"/>
                    <a:pt x="89" y="81"/>
                  </a:cubicBezTo>
                  <a:cubicBezTo>
                    <a:pt x="89" y="80"/>
                    <a:pt x="88" y="80"/>
                    <a:pt x="88" y="79"/>
                  </a:cubicBezTo>
                  <a:cubicBezTo>
                    <a:pt x="84" y="65"/>
                    <a:pt x="77" y="40"/>
                    <a:pt x="87" y="26"/>
                  </a:cubicBezTo>
                  <a:cubicBezTo>
                    <a:pt x="91" y="21"/>
                    <a:pt x="96" y="18"/>
                    <a:pt x="104" y="18"/>
                  </a:cubicBezTo>
                  <a:cubicBezTo>
                    <a:pt x="111" y="4"/>
                    <a:pt x="135" y="0"/>
                    <a:pt x="155" y="0"/>
                  </a:cubicBezTo>
                  <a:cubicBezTo>
                    <a:pt x="178" y="1"/>
                    <a:pt x="206" y="8"/>
                    <a:pt x="210" y="28"/>
                  </a:cubicBezTo>
                  <a:cubicBezTo>
                    <a:pt x="213" y="45"/>
                    <a:pt x="204" y="67"/>
                    <a:pt x="200" y="78"/>
                  </a:cubicBezTo>
                  <a:cubicBezTo>
                    <a:pt x="199" y="79"/>
                    <a:pt x="199" y="80"/>
                    <a:pt x="199" y="81"/>
                  </a:cubicBezTo>
                  <a:cubicBezTo>
                    <a:pt x="205" y="87"/>
                    <a:pt x="206" y="97"/>
                    <a:pt x="204" y="106"/>
                  </a:cubicBezTo>
                  <a:cubicBezTo>
                    <a:pt x="202" y="111"/>
                    <a:pt x="200" y="115"/>
                    <a:pt x="198" y="117"/>
                  </a:cubicBezTo>
                  <a:cubicBezTo>
                    <a:pt x="196" y="136"/>
                    <a:pt x="185" y="148"/>
                    <a:pt x="180" y="152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85" y="183"/>
                    <a:pt x="190" y="185"/>
                    <a:pt x="194" y="187"/>
                  </a:cubicBezTo>
                  <a:cubicBezTo>
                    <a:pt x="236" y="202"/>
                    <a:pt x="266" y="213"/>
                    <a:pt x="275" y="231"/>
                  </a:cubicBezTo>
                  <a:cubicBezTo>
                    <a:pt x="287" y="256"/>
                    <a:pt x="288" y="281"/>
                    <a:pt x="288" y="282"/>
                  </a:cubicBezTo>
                  <a:cubicBezTo>
                    <a:pt x="288" y="285"/>
                    <a:pt x="285" y="288"/>
                    <a:pt x="282" y="288"/>
                  </a:cubicBezTo>
                  <a:close/>
                  <a:moveTo>
                    <a:pt x="12" y="276"/>
                  </a:moveTo>
                  <a:cubicBezTo>
                    <a:pt x="275" y="276"/>
                    <a:pt x="275" y="276"/>
                    <a:pt x="275" y="276"/>
                  </a:cubicBezTo>
                  <a:cubicBezTo>
                    <a:pt x="274" y="268"/>
                    <a:pt x="272" y="252"/>
                    <a:pt x="264" y="236"/>
                  </a:cubicBezTo>
                  <a:cubicBezTo>
                    <a:pt x="258" y="223"/>
                    <a:pt x="226" y="211"/>
                    <a:pt x="190" y="198"/>
                  </a:cubicBezTo>
                  <a:cubicBezTo>
                    <a:pt x="184" y="196"/>
                    <a:pt x="178" y="193"/>
                    <a:pt x="172" y="191"/>
                  </a:cubicBezTo>
                  <a:cubicBezTo>
                    <a:pt x="169" y="190"/>
                    <a:pt x="168" y="188"/>
                    <a:pt x="168" y="18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147"/>
                    <a:pt x="169" y="145"/>
                    <a:pt x="170" y="144"/>
                  </a:cubicBezTo>
                  <a:cubicBezTo>
                    <a:pt x="171" y="144"/>
                    <a:pt x="186" y="134"/>
                    <a:pt x="186" y="113"/>
                  </a:cubicBezTo>
                  <a:cubicBezTo>
                    <a:pt x="186" y="111"/>
                    <a:pt x="188" y="108"/>
                    <a:pt x="190" y="108"/>
                  </a:cubicBezTo>
                  <a:cubicBezTo>
                    <a:pt x="191" y="106"/>
                    <a:pt x="193" y="100"/>
                    <a:pt x="192" y="95"/>
                  </a:cubicBezTo>
                  <a:cubicBezTo>
                    <a:pt x="192" y="92"/>
                    <a:pt x="191" y="90"/>
                    <a:pt x="189" y="89"/>
                  </a:cubicBezTo>
                  <a:cubicBezTo>
                    <a:pt x="187" y="88"/>
                    <a:pt x="186" y="86"/>
                    <a:pt x="186" y="83"/>
                  </a:cubicBezTo>
                  <a:cubicBezTo>
                    <a:pt x="186" y="81"/>
                    <a:pt x="187" y="79"/>
                    <a:pt x="189" y="74"/>
                  </a:cubicBezTo>
                  <a:cubicBezTo>
                    <a:pt x="193" y="63"/>
                    <a:pt x="200" y="44"/>
                    <a:pt x="198" y="31"/>
                  </a:cubicBezTo>
                  <a:cubicBezTo>
                    <a:pt x="196" y="20"/>
                    <a:pt x="178" y="13"/>
                    <a:pt x="154" y="12"/>
                  </a:cubicBezTo>
                  <a:cubicBezTo>
                    <a:pt x="131" y="11"/>
                    <a:pt x="115" y="18"/>
                    <a:pt x="113" y="25"/>
                  </a:cubicBezTo>
                  <a:cubicBezTo>
                    <a:pt x="113" y="27"/>
                    <a:pt x="110" y="29"/>
                    <a:pt x="108" y="29"/>
                  </a:cubicBezTo>
                  <a:cubicBezTo>
                    <a:pt x="102" y="29"/>
                    <a:pt x="99" y="31"/>
                    <a:pt x="97" y="34"/>
                  </a:cubicBezTo>
                  <a:cubicBezTo>
                    <a:pt x="90" y="43"/>
                    <a:pt x="97" y="66"/>
                    <a:pt x="100" y="75"/>
                  </a:cubicBezTo>
                  <a:cubicBezTo>
                    <a:pt x="101" y="80"/>
                    <a:pt x="102" y="82"/>
                    <a:pt x="102" y="83"/>
                  </a:cubicBezTo>
                  <a:cubicBezTo>
                    <a:pt x="102" y="86"/>
                    <a:pt x="100" y="88"/>
                    <a:pt x="98" y="89"/>
                  </a:cubicBezTo>
                  <a:cubicBezTo>
                    <a:pt x="96" y="90"/>
                    <a:pt x="95" y="92"/>
                    <a:pt x="95" y="95"/>
                  </a:cubicBezTo>
                  <a:cubicBezTo>
                    <a:pt x="94" y="100"/>
                    <a:pt x="96" y="106"/>
                    <a:pt x="97" y="108"/>
                  </a:cubicBezTo>
                  <a:cubicBezTo>
                    <a:pt x="100" y="108"/>
                    <a:pt x="102" y="111"/>
                    <a:pt x="102" y="113"/>
                  </a:cubicBezTo>
                  <a:cubicBezTo>
                    <a:pt x="102" y="134"/>
                    <a:pt x="117" y="144"/>
                    <a:pt x="117" y="144"/>
                  </a:cubicBezTo>
                  <a:cubicBezTo>
                    <a:pt x="119" y="145"/>
                    <a:pt x="120" y="147"/>
                    <a:pt x="120" y="149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8"/>
                    <a:pt x="118" y="190"/>
                    <a:pt x="116" y="191"/>
                  </a:cubicBezTo>
                  <a:cubicBezTo>
                    <a:pt x="109" y="193"/>
                    <a:pt x="103" y="196"/>
                    <a:pt x="97" y="198"/>
                  </a:cubicBezTo>
                  <a:cubicBezTo>
                    <a:pt x="61" y="211"/>
                    <a:pt x="30" y="223"/>
                    <a:pt x="23" y="236"/>
                  </a:cubicBezTo>
                  <a:cubicBezTo>
                    <a:pt x="15" y="252"/>
                    <a:pt x="13" y="268"/>
                    <a:pt x="12" y="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5">
              <a:extLst>
                <a:ext uri="{FF2B5EF4-FFF2-40B4-BE49-F238E27FC236}">
                  <a16:creationId xmlns:a16="http://schemas.microsoft.com/office/drawing/2014/main" id="{BB55F251-DD3B-A546-A285-043F56FFA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2823" y="794717"/>
              <a:ext cx="1182352" cy="1155541"/>
            </a:xfrm>
            <a:custGeom>
              <a:avLst/>
              <a:gdLst>
                <a:gd name="T0" fmla="*/ 282 w 288"/>
                <a:gd name="T1" fmla="*/ 288 h 288"/>
                <a:gd name="T2" fmla="*/ 6 w 288"/>
                <a:gd name="T3" fmla="*/ 288 h 288"/>
                <a:gd name="T4" fmla="*/ 0 w 288"/>
                <a:gd name="T5" fmla="*/ 282 h 288"/>
                <a:gd name="T6" fmla="*/ 12 w 288"/>
                <a:gd name="T7" fmla="*/ 231 h 288"/>
                <a:gd name="T8" fmla="*/ 93 w 288"/>
                <a:gd name="T9" fmla="*/ 187 h 288"/>
                <a:gd name="T10" fmla="*/ 108 w 288"/>
                <a:gd name="T11" fmla="*/ 181 h 288"/>
                <a:gd name="T12" fmla="*/ 108 w 288"/>
                <a:gd name="T13" fmla="*/ 152 h 288"/>
                <a:gd name="T14" fmla="*/ 90 w 288"/>
                <a:gd name="T15" fmla="*/ 117 h 288"/>
                <a:gd name="T16" fmla="*/ 84 w 288"/>
                <a:gd name="T17" fmla="*/ 106 h 288"/>
                <a:gd name="T18" fmla="*/ 89 w 288"/>
                <a:gd name="T19" fmla="*/ 81 h 288"/>
                <a:gd name="T20" fmla="*/ 88 w 288"/>
                <a:gd name="T21" fmla="*/ 79 h 288"/>
                <a:gd name="T22" fmla="*/ 87 w 288"/>
                <a:gd name="T23" fmla="*/ 26 h 288"/>
                <a:gd name="T24" fmla="*/ 104 w 288"/>
                <a:gd name="T25" fmla="*/ 18 h 288"/>
                <a:gd name="T26" fmla="*/ 155 w 288"/>
                <a:gd name="T27" fmla="*/ 0 h 288"/>
                <a:gd name="T28" fmla="*/ 210 w 288"/>
                <a:gd name="T29" fmla="*/ 28 h 288"/>
                <a:gd name="T30" fmla="*/ 200 w 288"/>
                <a:gd name="T31" fmla="*/ 78 h 288"/>
                <a:gd name="T32" fmla="*/ 199 w 288"/>
                <a:gd name="T33" fmla="*/ 81 h 288"/>
                <a:gd name="T34" fmla="*/ 204 w 288"/>
                <a:gd name="T35" fmla="*/ 106 h 288"/>
                <a:gd name="T36" fmla="*/ 198 w 288"/>
                <a:gd name="T37" fmla="*/ 117 h 288"/>
                <a:gd name="T38" fmla="*/ 180 w 288"/>
                <a:gd name="T39" fmla="*/ 152 h 288"/>
                <a:gd name="T40" fmla="*/ 180 w 288"/>
                <a:gd name="T41" fmla="*/ 181 h 288"/>
                <a:gd name="T42" fmla="*/ 194 w 288"/>
                <a:gd name="T43" fmla="*/ 187 h 288"/>
                <a:gd name="T44" fmla="*/ 275 w 288"/>
                <a:gd name="T45" fmla="*/ 231 h 288"/>
                <a:gd name="T46" fmla="*/ 288 w 288"/>
                <a:gd name="T47" fmla="*/ 282 h 288"/>
                <a:gd name="T48" fmla="*/ 282 w 288"/>
                <a:gd name="T49" fmla="*/ 288 h 288"/>
                <a:gd name="T50" fmla="*/ 12 w 288"/>
                <a:gd name="T51" fmla="*/ 276 h 288"/>
                <a:gd name="T52" fmla="*/ 275 w 288"/>
                <a:gd name="T53" fmla="*/ 276 h 288"/>
                <a:gd name="T54" fmla="*/ 264 w 288"/>
                <a:gd name="T55" fmla="*/ 236 h 288"/>
                <a:gd name="T56" fmla="*/ 190 w 288"/>
                <a:gd name="T57" fmla="*/ 198 h 288"/>
                <a:gd name="T58" fmla="*/ 172 w 288"/>
                <a:gd name="T59" fmla="*/ 191 h 288"/>
                <a:gd name="T60" fmla="*/ 168 w 288"/>
                <a:gd name="T61" fmla="*/ 185 h 288"/>
                <a:gd name="T62" fmla="*/ 168 w 288"/>
                <a:gd name="T63" fmla="*/ 149 h 288"/>
                <a:gd name="T64" fmla="*/ 170 w 288"/>
                <a:gd name="T65" fmla="*/ 144 h 288"/>
                <a:gd name="T66" fmla="*/ 186 w 288"/>
                <a:gd name="T67" fmla="*/ 113 h 288"/>
                <a:gd name="T68" fmla="*/ 190 w 288"/>
                <a:gd name="T69" fmla="*/ 108 h 288"/>
                <a:gd name="T70" fmla="*/ 192 w 288"/>
                <a:gd name="T71" fmla="*/ 95 h 288"/>
                <a:gd name="T72" fmla="*/ 189 w 288"/>
                <a:gd name="T73" fmla="*/ 89 h 288"/>
                <a:gd name="T74" fmla="*/ 186 w 288"/>
                <a:gd name="T75" fmla="*/ 83 h 288"/>
                <a:gd name="T76" fmla="*/ 189 w 288"/>
                <a:gd name="T77" fmla="*/ 74 h 288"/>
                <a:gd name="T78" fmla="*/ 198 w 288"/>
                <a:gd name="T79" fmla="*/ 31 h 288"/>
                <a:gd name="T80" fmla="*/ 154 w 288"/>
                <a:gd name="T81" fmla="*/ 12 h 288"/>
                <a:gd name="T82" fmla="*/ 113 w 288"/>
                <a:gd name="T83" fmla="*/ 25 h 288"/>
                <a:gd name="T84" fmla="*/ 108 w 288"/>
                <a:gd name="T85" fmla="*/ 29 h 288"/>
                <a:gd name="T86" fmla="*/ 97 w 288"/>
                <a:gd name="T87" fmla="*/ 34 h 288"/>
                <a:gd name="T88" fmla="*/ 100 w 288"/>
                <a:gd name="T89" fmla="*/ 75 h 288"/>
                <a:gd name="T90" fmla="*/ 102 w 288"/>
                <a:gd name="T91" fmla="*/ 83 h 288"/>
                <a:gd name="T92" fmla="*/ 98 w 288"/>
                <a:gd name="T93" fmla="*/ 89 h 288"/>
                <a:gd name="T94" fmla="*/ 95 w 288"/>
                <a:gd name="T95" fmla="*/ 95 h 288"/>
                <a:gd name="T96" fmla="*/ 97 w 288"/>
                <a:gd name="T97" fmla="*/ 108 h 288"/>
                <a:gd name="T98" fmla="*/ 102 w 288"/>
                <a:gd name="T99" fmla="*/ 113 h 288"/>
                <a:gd name="T100" fmla="*/ 117 w 288"/>
                <a:gd name="T101" fmla="*/ 144 h 288"/>
                <a:gd name="T102" fmla="*/ 120 w 288"/>
                <a:gd name="T103" fmla="*/ 149 h 288"/>
                <a:gd name="T104" fmla="*/ 120 w 288"/>
                <a:gd name="T105" fmla="*/ 185 h 288"/>
                <a:gd name="T106" fmla="*/ 116 w 288"/>
                <a:gd name="T107" fmla="*/ 191 h 288"/>
                <a:gd name="T108" fmla="*/ 97 w 288"/>
                <a:gd name="T109" fmla="*/ 198 h 288"/>
                <a:gd name="T110" fmla="*/ 23 w 288"/>
                <a:gd name="T111" fmla="*/ 236 h 288"/>
                <a:gd name="T112" fmla="*/ 12 w 288"/>
                <a:gd name="T113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288">
                  <a:moveTo>
                    <a:pt x="282" y="288"/>
                  </a:moveTo>
                  <a:cubicBezTo>
                    <a:pt x="6" y="288"/>
                    <a:pt x="6" y="288"/>
                    <a:pt x="6" y="288"/>
                  </a:cubicBezTo>
                  <a:cubicBezTo>
                    <a:pt x="2" y="288"/>
                    <a:pt x="0" y="285"/>
                    <a:pt x="0" y="282"/>
                  </a:cubicBezTo>
                  <a:cubicBezTo>
                    <a:pt x="0" y="281"/>
                    <a:pt x="0" y="256"/>
                    <a:pt x="12" y="231"/>
                  </a:cubicBezTo>
                  <a:cubicBezTo>
                    <a:pt x="21" y="213"/>
                    <a:pt x="51" y="202"/>
                    <a:pt x="93" y="187"/>
                  </a:cubicBezTo>
                  <a:cubicBezTo>
                    <a:pt x="98" y="185"/>
                    <a:pt x="103" y="183"/>
                    <a:pt x="108" y="181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2" y="148"/>
                    <a:pt x="91" y="136"/>
                    <a:pt x="90" y="117"/>
                  </a:cubicBezTo>
                  <a:cubicBezTo>
                    <a:pt x="87" y="115"/>
                    <a:pt x="85" y="111"/>
                    <a:pt x="84" y="106"/>
                  </a:cubicBezTo>
                  <a:cubicBezTo>
                    <a:pt x="82" y="97"/>
                    <a:pt x="83" y="87"/>
                    <a:pt x="89" y="81"/>
                  </a:cubicBezTo>
                  <a:cubicBezTo>
                    <a:pt x="89" y="80"/>
                    <a:pt x="88" y="80"/>
                    <a:pt x="88" y="79"/>
                  </a:cubicBezTo>
                  <a:cubicBezTo>
                    <a:pt x="84" y="65"/>
                    <a:pt x="77" y="40"/>
                    <a:pt x="87" y="26"/>
                  </a:cubicBezTo>
                  <a:cubicBezTo>
                    <a:pt x="91" y="21"/>
                    <a:pt x="96" y="18"/>
                    <a:pt x="104" y="18"/>
                  </a:cubicBezTo>
                  <a:cubicBezTo>
                    <a:pt x="111" y="4"/>
                    <a:pt x="135" y="0"/>
                    <a:pt x="155" y="0"/>
                  </a:cubicBezTo>
                  <a:cubicBezTo>
                    <a:pt x="178" y="1"/>
                    <a:pt x="206" y="8"/>
                    <a:pt x="210" y="28"/>
                  </a:cubicBezTo>
                  <a:cubicBezTo>
                    <a:pt x="213" y="45"/>
                    <a:pt x="204" y="67"/>
                    <a:pt x="200" y="78"/>
                  </a:cubicBezTo>
                  <a:cubicBezTo>
                    <a:pt x="199" y="79"/>
                    <a:pt x="199" y="80"/>
                    <a:pt x="199" y="81"/>
                  </a:cubicBezTo>
                  <a:cubicBezTo>
                    <a:pt x="205" y="87"/>
                    <a:pt x="206" y="97"/>
                    <a:pt x="204" y="106"/>
                  </a:cubicBezTo>
                  <a:cubicBezTo>
                    <a:pt x="202" y="111"/>
                    <a:pt x="200" y="115"/>
                    <a:pt x="198" y="117"/>
                  </a:cubicBezTo>
                  <a:cubicBezTo>
                    <a:pt x="196" y="136"/>
                    <a:pt x="185" y="148"/>
                    <a:pt x="180" y="152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85" y="183"/>
                    <a:pt x="190" y="185"/>
                    <a:pt x="194" y="187"/>
                  </a:cubicBezTo>
                  <a:cubicBezTo>
                    <a:pt x="236" y="202"/>
                    <a:pt x="266" y="213"/>
                    <a:pt x="275" y="231"/>
                  </a:cubicBezTo>
                  <a:cubicBezTo>
                    <a:pt x="287" y="256"/>
                    <a:pt x="288" y="281"/>
                    <a:pt x="288" y="282"/>
                  </a:cubicBezTo>
                  <a:cubicBezTo>
                    <a:pt x="288" y="285"/>
                    <a:pt x="285" y="288"/>
                    <a:pt x="282" y="288"/>
                  </a:cubicBezTo>
                  <a:close/>
                  <a:moveTo>
                    <a:pt x="12" y="276"/>
                  </a:moveTo>
                  <a:cubicBezTo>
                    <a:pt x="275" y="276"/>
                    <a:pt x="275" y="276"/>
                    <a:pt x="275" y="276"/>
                  </a:cubicBezTo>
                  <a:cubicBezTo>
                    <a:pt x="274" y="268"/>
                    <a:pt x="272" y="252"/>
                    <a:pt x="264" y="236"/>
                  </a:cubicBezTo>
                  <a:cubicBezTo>
                    <a:pt x="258" y="223"/>
                    <a:pt x="226" y="211"/>
                    <a:pt x="190" y="198"/>
                  </a:cubicBezTo>
                  <a:cubicBezTo>
                    <a:pt x="184" y="196"/>
                    <a:pt x="178" y="193"/>
                    <a:pt x="172" y="191"/>
                  </a:cubicBezTo>
                  <a:cubicBezTo>
                    <a:pt x="169" y="190"/>
                    <a:pt x="168" y="188"/>
                    <a:pt x="168" y="18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147"/>
                    <a:pt x="169" y="145"/>
                    <a:pt x="170" y="144"/>
                  </a:cubicBezTo>
                  <a:cubicBezTo>
                    <a:pt x="171" y="144"/>
                    <a:pt x="186" y="134"/>
                    <a:pt x="186" y="113"/>
                  </a:cubicBezTo>
                  <a:cubicBezTo>
                    <a:pt x="186" y="111"/>
                    <a:pt x="188" y="108"/>
                    <a:pt x="190" y="108"/>
                  </a:cubicBezTo>
                  <a:cubicBezTo>
                    <a:pt x="191" y="106"/>
                    <a:pt x="193" y="100"/>
                    <a:pt x="192" y="95"/>
                  </a:cubicBezTo>
                  <a:cubicBezTo>
                    <a:pt x="192" y="92"/>
                    <a:pt x="191" y="90"/>
                    <a:pt x="189" y="89"/>
                  </a:cubicBezTo>
                  <a:cubicBezTo>
                    <a:pt x="187" y="88"/>
                    <a:pt x="186" y="86"/>
                    <a:pt x="186" y="83"/>
                  </a:cubicBezTo>
                  <a:cubicBezTo>
                    <a:pt x="186" y="81"/>
                    <a:pt x="187" y="79"/>
                    <a:pt x="189" y="74"/>
                  </a:cubicBezTo>
                  <a:cubicBezTo>
                    <a:pt x="193" y="63"/>
                    <a:pt x="200" y="44"/>
                    <a:pt x="198" y="31"/>
                  </a:cubicBezTo>
                  <a:cubicBezTo>
                    <a:pt x="196" y="20"/>
                    <a:pt x="178" y="13"/>
                    <a:pt x="154" y="12"/>
                  </a:cubicBezTo>
                  <a:cubicBezTo>
                    <a:pt x="131" y="11"/>
                    <a:pt x="115" y="18"/>
                    <a:pt x="113" y="25"/>
                  </a:cubicBezTo>
                  <a:cubicBezTo>
                    <a:pt x="113" y="27"/>
                    <a:pt x="110" y="29"/>
                    <a:pt x="108" y="29"/>
                  </a:cubicBezTo>
                  <a:cubicBezTo>
                    <a:pt x="102" y="29"/>
                    <a:pt x="99" y="31"/>
                    <a:pt x="97" y="34"/>
                  </a:cubicBezTo>
                  <a:cubicBezTo>
                    <a:pt x="90" y="43"/>
                    <a:pt x="97" y="66"/>
                    <a:pt x="100" y="75"/>
                  </a:cubicBezTo>
                  <a:cubicBezTo>
                    <a:pt x="101" y="80"/>
                    <a:pt x="102" y="82"/>
                    <a:pt x="102" y="83"/>
                  </a:cubicBezTo>
                  <a:cubicBezTo>
                    <a:pt x="102" y="86"/>
                    <a:pt x="100" y="88"/>
                    <a:pt x="98" y="89"/>
                  </a:cubicBezTo>
                  <a:cubicBezTo>
                    <a:pt x="96" y="90"/>
                    <a:pt x="95" y="92"/>
                    <a:pt x="95" y="95"/>
                  </a:cubicBezTo>
                  <a:cubicBezTo>
                    <a:pt x="94" y="100"/>
                    <a:pt x="96" y="106"/>
                    <a:pt x="97" y="108"/>
                  </a:cubicBezTo>
                  <a:cubicBezTo>
                    <a:pt x="100" y="108"/>
                    <a:pt x="102" y="111"/>
                    <a:pt x="102" y="113"/>
                  </a:cubicBezTo>
                  <a:cubicBezTo>
                    <a:pt x="102" y="134"/>
                    <a:pt x="117" y="144"/>
                    <a:pt x="117" y="144"/>
                  </a:cubicBezTo>
                  <a:cubicBezTo>
                    <a:pt x="119" y="145"/>
                    <a:pt x="120" y="147"/>
                    <a:pt x="120" y="149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8"/>
                    <a:pt x="118" y="190"/>
                    <a:pt x="116" y="191"/>
                  </a:cubicBezTo>
                  <a:cubicBezTo>
                    <a:pt x="109" y="193"/>
                    <a:pt x="103" y="196"/>
                    <a:pt x="97" y="198"/>
                  </a:cubicBezTo>
                  <a:cubicBezTo>
                    <a:pt x="61" y="211"/>
                    <a:pt x="30" y="223"/>
                    <a:pt x="23" y="236"/>
                  </a:cubicBezTo>
                  <a:cubicBezTo>
                    <a:pt x="15" y="252"/>
                    <a:pt x="13" y="268"/>
                    <a:pt x="12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5">
              <a:extLst>
                <a:ext uri="{FF2B5EF4-FFF2-40B4-BE49-F238E27FC236}">
                  <a16:creationId xmlns:a16="http://schemas.microsoft.com/office/drawing/2014/main" id="{096C0428-F556-3643-806C-4A460FB55A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82" y="794717"/>
              <a:ext cx="1182352" cy="1155541"/>
            </a:xfrm>
            <a:custGeom>
              <a:avLst/>
              <a:gdLst>
                <a:gd name="T0" fmla="*/ 282 w 288"/>
                <a:gd name="T1" fmla="*/ 288 h 288"/>
                <a:gd name="T2" fmla="*/ 6 w 288"/>
                <a:gd name="T3" fmla="*/ 288 h 288"/>
                <a:gd name="T4" fmla="*/ 0 w 288"/>
                <a:gd name="T5" fmla="*/ 282 h 288"/>
                <a:gd name="T6" fmla="*/ 12 w 288"/>
                <a:gd name="T7" fmla="*/ 231 h 288"/>
                <a:gd name="T8" fmla="*/ 93 w 288"/>
                <a:gd name="T9" fmla="*/ 187 h 288"/>
                <a:gd name="T10" fmla="*/ 108 w 288"/>
                <a:gd name="T11" fmla="*/ 181 h 288"/>
                <a:gd name="T12" fmla="*/ 108 w 288"/>
                <a:gd name="T13" fmla="*/ 152 h 288"/>
                <a:gd name="T14" fmla="*/ 90 w 288"/>
                <a:gd name="T15" fmla="*/ 117 h 288"/>
                <a:gd name="T16" fmla="*/ 84 w 288"/>
                <a:gd name="T17" fmla="*/ 106 h 288"/>
                <a:gd name="T18" fmla="*/ 89 w 288"/>
                <a:gd name="T19" fmla="*/ 81 h 288"/>
                <a:gd name="T20" fmla="*/ 88 w 288"/>
                <a:gd name="T21" fmla="*/ 79 h 288"/>
                <a:gd name="T22" fmla="*/ 87 w 288"/>
                <a:gd name="T23" fmla="*/ 26 h 288"/>
                <a:gd name="T24" fmla="*/ 104 w 288"/>
                <a:gd name="T25" fmla="*/ 18 h 288"/>
                <a:gd name="T26" fmla="*/ 155 w 288"/>
                <a:gd name="T27" fmla="*/ 0 h 288"/>
                <a:gd name="T28" fmla="*/ 210 w 288"/>
                <a:gd name="T29" fmla="*/ 28 h 288"/>
                <a:gd name="T30" fmla="*/ 200 w 288"/>
                <a:gd name="T31" fmla="*/ 78 h 288"/>
                <a:gd name="T32" fmla="*/ 199 w 288"/>
                <a:gd name="T33" fmla="*/ 81 h 288"/>
                <a:gd name="T34" fmla="*/ 204 w 288"/>
                <a:gd name="T35" fmla="*/ 106 h 288"/>
                <a:gd name="T36" fmla="*/ 198 w 288"/>
                <a:gd name="T37" fmla="*/ 117 h 288"/>
                <a:gd name="T38" fmla="*/ 180 w 288"/>
                <a:gd name="T39" fmla="*/ 152 h 288"/>
                <a:gd name="T40" fmla="*/ 180 w 288"/>
                <a:gd name="T41" fmla="*/ 181 h 288"/>
                <a:gd name="T42" fmla="*/ 194 w 288"/>
                <a:gd name="T43" fmla="*/ 187 h 288"/>
                <a:gd name="T44" fmla="*/ 275 w 288"/>
                <a:gd name="T45" fmla="*/ 231 h 288"/>
                <a:gd name="T46" fmla="*/ 288 w 288"/>
                <a:gd name="T47" fmla="*/ 282 h 288"/>
                <a:gd name="T48" fmla="*/ 282 w 288"/>
                <a:gd name="T49" fmla="*/ 288 h 288"/>
                <a:gd name="T50" fmla="*/ 12 w 288"/>
                <a:gd name="T51" fmla="*/ 276 h 288"/>
                <a:gd name="T52" fmla="*/ 275 w 288"/>
                <a:gd name="T53" fmla="*/ 276 h 288"/>
                <a:gd name="T54" fmla="*/ 264 w 288"/>
                <a:gd name="T55" fmla="*/ 236 h 288"/>
                <a:gd name="T56" fmla="*/ 190 w 288"/>
                <a:gd name="T57" fmla="*/ 198 h 288"/>
                <a:gd name="T58" fmla="*/ 172 w 288"/>
                <a:gd name="T59" fmla="*/ 191 h 288"/>
                <a:gd name="T60" fmla="*/ 168 w 288"/>
                <a:gd name="T61" fmla="*/ 185 h 288"/>
                <a:gd name="T62" fmla="*/ 168 w 288"/>
                <a:gd name="T63" fmla="*/ 149 h 288"/>
                <a:gd name="T64" fmla="*/ 170 w 288"/>
                <a:gd name="T65" fmla="*/ 144 h 288"/>
                <a:gd name="T66" fmla="*/ 186 w 288"/>
                <a:gd name="T67" fmla="*/ 113 h 288"/>
                <a:gd name="T68" fmla="*/ 190 w 288"/>
                <a:gd name="T69" fmla="*/ 108 h 288"/>
                <a:gd name="T70" fmla="*/ 192 w 288"/>
                <a:gd name="T71" fmla="*/ 95 h 288"/>
                <a:gd name="T72" fmla="*/ 189 w 288"/>
                <a:gd name="T73" fmla="*/ 89 h 288"/>
                <a:gd name="T74" fmla="*/ 186 w 288"/>
                <a:gd name="T75" fmla="*/ 83 h 288"/>
                <a:gd name="T76" fmla="*/ 189 w 288"/>
                <a:gd name="T77" fmla="*/ 74 h 288"/>
                <a:gd name="T78" fmla="*/ 198 w 288"/>
                <a:gd name="T79" fmla="*/ 31 h 288"/>
                <a:gd name="T80" fmla="*/ 154 w 288"/>
                <a:gd name="T81" fmla="*/ 12 h 288"/>
                <a:gd name="T82" fmla="*/ 113 w 288"/>
                <a:gd name="T83" fmla="*/ 25 h 288"/>
                <a:gd name="T84" fmla="*/ 108 w 288"/>
                <a:gd name="T85" fmla="*/ 29 h 288"/>
                <a:gd name="T86" fmla="*/ 97 w 288"/>
                <a:gd name="T87" fmla="*/ 34 h 288"/>
                <a:gd name="T88" fmla="*/ 100 w 288"/>
                <a:gd name="T89" fmla="*/ 75 h 288"/>
                <a:gd name="T90" fmla="*/ 102 w 288"/>
                <a:gd name="T91" fmla="*/ 83 h 288"/>
                <a:gd name="T92" fmla="*/ 98 w 288"/>
                <a:gd name="T93" fmla="*/ 89 h 288"/>
                <a:gd name="T94" fmla="*/ 95 w 288"/>
                <a:gd name="T95" fmla="*/ 95 h 288"/>
                <a:gd name="T96" fmla="*/ 97 w 288"/>
                <a:gd name="T97" fmla="*/ 108 h 288"/>
                <a:gd name="T98" fmla="*/ 102 w 288"/>
                <a:gd name="T99" fmla="*/ 113 h 288"/>
                <a:gd name="T100" fmla="*/ 117 w 288"/>
                <a:gd name="T101" fmla="*/ 144 h 288"/>
                <a:gd name="T102" fmla="*/ 120 w 288"/>
                <a:gd name="T103" fmla="*/ 149 h 288"/>
                <a:gd name="T104" fmla="*/ 120 w 288"/>
                <a:gd name="T105" fmla="*/ 185 h 288"/>
                <a:gd name="T106" fmla="*/ 116 w 288"/>
                <a:gd name="T107" fmla="*/ 191 h 288"/>
                <a:gd name="T108" fmla="*/ 97 w 288"/>
                <a:gd name="T109" fmla="*/ 198 h 288"/>
                <a:gd name="T110" fmla="*/ 23 w 288"/>
                <a:gd name="T111" fmla="*/ 236 h 288"/>
                <a:gd name="T112" fmla="*/ 12 w 288"/>
                <a:gd name="T113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288">
                  <a:moveTo>
                    <a:pt x="282" y="288"/>
                  </a:moveTo>
                  <a:cubicBezTo>
                    <a:pt x="6" y="288"/>
                    <a:pt x="6" y="288"/>
                    <a:pt x="6" y="288"/>
                  </a:cubicBezTo>
                  <a:cubicBezTo>
                    <a:pt x="2" y="288"/>
                    <a:pt x="0" y="285"/>
                    <a:pt x="0" y="282"/>
                  </a:cubicBezTo>
                  <a:cubicBezTo>
                    <a:pt x="0" y="281"/>
                    <a:pt x="0" y="256"/>
                    <a:pt x="12" y="231"/>
                  </a:cubicBezTo>
                  <a:cubicBezTo>
                    <a:pt x="21" y="213"/>
                    <a:pt x="51" y="202"/>
                    <a:pt x="93" y="187"/>
                  </a:cubicBezTo>
                  <a:cubicBezTo>
                    <a:pt x="98" y="185"/>
                    <a:pt x="103" y="183"/>
                    <a:pt x="108" y="181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2" y="148"/>
                    <a:pt x="91" y="136"/>
                    <a:pt x="90" y="117"/>
                  </a:cubicBezTo>
                  <a:cubicBezTo>
                    <a:pt x="87" y="115"/>
                    <a:pt x="85" y="111"/>
                    <a:pt x="84" y="106"/>
                  </a:cubicBezTo>
                  <a:cubicBezTo>
                    <a:pt x="82" y="97"/>
                    <a:pt x="83" y="87"/>
                    <a:pt x="89" y="81"/>
                  </a:cubicBezTo>
                  <a:cubicBezTo>
                    <a:pt x="89" y="80"/>
                    <a:pt x="88" y="80"/>
                    <a:pt x="88" y="79"/>
                  </a:cubicBezTo>
                  <a:cubicBezTo>
                    <a:pt x="84" y="65"/>
                    <a:pt x="77" y="40"/>
                    <a:pt x="87" y="26"/>
                  </a:cubicBezTo>
                  <a:cubicBezTo>
                    <a:pt x="91" y="21"/>
                    <a:pt x="96" y="18"/>
                    <a:pt x="104" y="18"/>
                  </a:cubicBezTo>
                  <a:cubicBezTo>
                    <a:pt x="111" y="4"/>
                    <a:pt x="135" y="0"/>
                    <a:pt x="155" y="0"/>
                  </a:cubicBezTo>
                  <a:cubicBezTo>
                    <a:pt x="178" y="1"/>
                    <a:pt x="206" y="8"/>
                    <a:pt x="210" y="28"/>
                  </a:cubicBezTo>
                  <a:cubicBezTo>
                    <a:pt x="213" y="45"/>
                    <a:pt x="204" y="67"/>
                    <a:pt x="200" y="78"/>
                  </a:cubicBezTo>
                  <a:cubicBezTo>
                    <a:pt x="199" y="79"/>
                    <a:pt x="199" y="80"/>
                    <a:pt x="199" y="81"/>
                  </a:cubicBezTo>
                  <a:cubicBezTo>
                    <a:pt x="205" y="87"/>
                    <a:pt x="206" y="97"/>
                    <a:pt x="204" y="106"/>
                  </a:cubicBezTo>
                  <a:cubicBezTo>
                    <a:pt x="202" y="111"/>
                    <a:pt x="200" y="115"/>
                    <a:pt x="198" y="117"/>
                  </a:cubicBezTo>
                  <a:cubicBezTo>
                    <a:pt x="196" y="136"/>
                    <a:pt x="185" y="148"/>
                    <a:pt x="180" y="152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85" y="183"/>
                    <a:pt x="190" y="185"/>
                    <a:pt x="194" y="187"/>
                  </a:cubicBezTo>
                  <a:cubicBezTo>
                    <a:pt x="236" y="202"/>
                    <a:pt x="266" y="213"/>
                    <a:pt x="275" y="231"/>
                  </a:cubicBezTo>
                  <a:cubicBezTo>
                    <a:pt x="287" y="256"/>
                    <a:pt x="288" y="281"/>
                    <a:pt x="288" y="282"/>
                  </a:cubicBezTo>
                  <a:cubicBezTo>
                    <a:pt x="288" y="285"/>
                    <a:pt x="285" y="288"/>
                    <a:pt x="282" y="288"/>
                  </a:cubicBezTo>
                  <a:close/>
                  <a:moveTo>
                    <a:pt x="12" y="276"/>
                  </a:moveTo>
                  <a:cubicBezTo>
                    <a:pt x="275" y="276"/>
                    <a:pt x="275" y="276"/>
                    <a:pt x="275" y="276"/>
                  </a:cubicBezTo>
                  <a:cubicBezTo>
                    <a:pt x="274" y="268"/>
                    <a:pt x="272" y="252"/>
                    <a:pt x="264" y="236"/>
                  </a:cubicBezTo>
                  <a:cubicBezTo>
                    <a:pt x="258" y="223"/>
                    <a:pt x="226" y="211"/>
                    <a:pt x="190" y="198"/>
                  </a:cubicBezTo>
                  <a:cubicBezTo>
                    <a:pt x="184" y="196"/>
                    <a:pt x="178" y="193"/>
                    <a:pt x="172" y="191"/>
                  </a:cubicBezTo>
                  <a:cubicBezTo>
                    <a:pt x="169" y="190"/>
                    <a:pt x="168" y="188"/>
                    <a:pt x="168" y="18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68" y="147"/>
                    <a:pt x="169" y="145"/>
                    <a:pt x="170" y="144"/>
                  </a:cubicBezTo>
                  <a:cubicBezTo>
                    <a:pt x="171" y="144"/>
                    <a:pt x="186" y="134"/>
                    <a:pt x="186" y="113"/>
                  </a:cubicBezTo>
                  <a:cubicBezTo>
                    <a:pt x="186" y="111"/>
                    <a:pt x="188" y="108"/>
                    <a:pt x="190" y="108"/>
                  </a:cubicBezTo>
                  <a:cubicBezTo>
                    <a:pt x="191" y="106"/>
                    <a:pt x="193" y="100"/>
                    <a:pt x="192" y="95"/>
                  </a:cubicBezTo>
                  <a:cubicBezTo>
                    <a:pt x="192" y="92"/>
                    <a:pt x="191" y="90"/>
                    <a:pt x="189" y="89"/>
                  </a:cubicBezTo>
                  <a:cubicBezTo>
                    <a:pt x="187" y="88"/>
                    <a:pt x="186" y="86"/>
                    <a:pt x="186" y="83"/>
                  </a:cubicBezTo>
                  <a:cubicBezTo>
                    <a:pt x="186" y="81"/>
                    <a:pt x="187" y="79"/>
                    <a:pt x="189" y="74"/>
                  </a:cubicBezTo>
                  <a:cubicBezTo>
                    <a:pt x="193" y="63"/>
                    <a:pt x="200" y="44"/>
                    <a:pt x="198" y="31"/>
                  </a:cubicBezTo>
                  <a:cubicBezTo>
                    <a:pt x="196" y="20"/>
                    <a:pt x="178" y="13"/>
                    <a:pt x="154" y="12"/>
                  </a:cubicBezTo>
                  <a:cubicBezTo>
                    <a:pt x="131" y="11"/>
                    <a:pt x="115" y="18"/>
                    <a:pt x="113" y="25"/>
                  </a:cubicBezTo>
                  <a:cubicBezTo>
                    <a:pt x="113" y="27"/>
                    <a:pt x="110" y="29"/>
                    <a:pt x="108" y="29"/>
                  </a:cubicBezTo>
                  <a:cubicBezTo>
                    <a:pt x="102" y="29"/>
                    <a:pt x="99" y="31"/>
                    <a:pt x="97" y="34"/>
                  </a:cubicBezTo>
                  <a:cubicBezTo>
                    <a:pt x="90" y="43"/>
                    <a:pt x="97" y="66"/>
                    <a:pt x="100" y="75"/>
                  </a:cubicBezTo>
                  <a:cubicBezTo>
                    <a:pt x="101" y="80"/>
                    <a:pt x="102" y="82"/>
                    <a:pt x="102" y="83"/>
                  </a:cubicBezTo>
                  <a:cubicBezTo>
                    <a:pt x="102" y="86"/>
                    <a:pt x="100" y="88"/>
                    <a:pt x="98" y="89"/>
                  </a:cubicBezTo>
                  <a:cubicBezTo>
                    <a:pt x="96" y="90"/>
                    <a:pt x="95" y="92"/>
                    <a:pt x="95" y="95"/>
                  </a:cubicBezTo>
                  <a:cubicBezTo>
                    <a:pt x="94" y="100"/>
                    <a:pt x="96" y="106"/>
                    <a:pt x="97" y="108"/>
                  </a:cubicBezTo>
                  <a:cubicBezTo>
                    <a:pt x="100" y="108"/>
                    <a:pt x="102" y="111"/>
                    <a:pt x="102" y="113"/>
                  </a:cubicBezTo>
                  <a:cubicBezTo>
                    <a:pt x="102" y="134"/>
                    <a:pt x="117" y="144"/>
                    <a:pt x="117" y="144"/>
                  </a:cubicBezTo>
                  <a:cubicBezTo>
                    <a:pt x="119" y="145"/>
                    <a:pt x="120" y="147"/>
                    <a:pt x="120" y="149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8"/>
                    <a:pt x="118" y="190"/>
                    <a:pt x="116" y="191"/>
                  </a:cubicBezTo>
                  <a:cubicBezTo>
                    <a:pt x="109" y="193"/>
                    <a:pt x="103" y="196"/>
                    <a:pt x="97" y="198"/>
                  </a:cubicBezTo>
                  <a:cubicBezTo>
                    <a:pt x="61" y="211"/>
                    <a:pt x="30" y="223"/>
                    <a:pt x="23" y="236"/>
                  </a:cubicBezTo>
                  <a:cubicBezTo>
                    <a:pt x="15" y="252"/>
                    <a:pt x="13" y="268"/>
                    <a:pt x="12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Footer Placeholder 17">
            <a:extLst>
              <a:ext uri="{FF2B5EF4-FFF2-40B4-BE49-F238E27FC236}">
                <a16:creationId xmlns:a16="http://schemas.microsoft.com/office/drawing/2014/main" id="{53A96F48-FF96-7C40-A398-00235DAED170}"/>
              </a:ext>
            </a:extLst>
          </p:cNvPr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030F1-7970-5B44-A63F-B8AC2CCA1D3A}"/>
              </a:ext>
            </a:extLst>
          </p:cNvPr>
          <p:cNvGrpSpPr/>
          <p:nvPr/>
        </p:nvGrpSpPr>
        <p:grpSpPr>
          <a:xfrm>
            <a:off x="6724282" y="2067459"/>
            <a:ext cx="3955314" cy="3198238"/>
            <a:chOff x="5791198" y="2762930"/>
            <a:chExt cx="3955314" cy="31982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5E65FA-16FA-324F-B971-E8600C332377}"/>
                </a:ext>
              </a:extLst>
            </p:cNvPr>
            <p:cNvSpPr/>
            <p:nvPr/>
          </p:nvSpPr>
          <p:spPr>
            <a:xfrm>
              <a:off x="5791198" y="3002869"/>
              <a:ext cx="2329482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66E303-E549-D143-939B-F4DC5E9C2B53}"/>
                </a:ext>
              </a:extLst>
            </p:cNvPr>
            <p:cNvSpPr/>
            <p:nvPr/>
          </p:nvSpPr>
          <p:spPr>
            <a:xfrm>
              <a:off x="5791198" y="3674318"/>
              <a:ext cx="1859077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71CBF4-F15C-DE4A-B131-ABCC94276DC3}"/>
                </a:ext>
              </a:extLst>
            </p:cNvPr>
            <p:cNvSpPr/>
            <p:nvPr/>
          </p:nvSpPr>
          <p:spPr>
            <a:xfrm>
              <a:off x="5791199" y="4345767"/>
              <a:ext cx="1574462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1FBE0E-750A-FB42-8363-F0CF30C698D1}"/>
                </a:ext>
              </a:extLst>
            </p:cNvPr>
            <p:cNvSpPr/>
            <p:nvPr/>
          </p:nvSpPr>
          <p:spPr>
            <a:xfrm>
              <a:off x="5791199" y="5017216"/>
              <a:ext cx="1544183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38DA98-765D-3646-98A1-8EF50A7EF52F}"/>
                </a:ext>
              </a:extLst>
            </p:cNvPr>
            <p:cNvSpPr/>
            <p:nvPr/>
          </p:nvSpPr>
          <p:spPr>
            <a:xfrm>
              <a:off x="5791200" y="5688665"/>
              <a:ext cx="1471516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Text Placeholder 4">
              <a:extLst>
                <a:ext uri="{FF2B5EF4-FFF2-40B4-BE49-F238E27FC236}">
                  <a16:creationId xmlns:a16="http://schemas.microsoft.com/office/drawing/2014/main" id="{743E1552-717B-2E4F-B804-71073D39F044}"/>
                </a:ext>
              </a:extLst>
            </p:cNvPr>
            <p:cNvSpPr txBox="1">
              <a:spLocks/>
            </p:cNvSpPr>
            <p:nvPr/>
          </p:nvSpPr>
          <p:spPr>
            <a:xfrm>
              <a:off x="5791198" y="2762930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More automation of the fuel retail site</a:t>
              </a:r>
            </a:p>
          </p:txBody>
        </p:sp>
        <p:sp>
          <p:nvSpPr>
            <p:cNvPr id="22" name="Text Placeholder 4">
              <a:extLst>
                <a:ext uri="{FF2B5EF4-FFF2-40B4-BE49-F238E27FC236}">
                  <a16:creationId xmlns:a16="http://schemas.microsoft.com/office/drawing/2014/main" id="{05B23EAA-4643-3349-A526-F983826831FB}"/>
                </a:ext>
              </a:extLst>
            </p:cNvPr>
            <p:cNvSpPr txBox="1">
              <a:spLocks/>
            </p:cNvSpPr>
            <p:nvPr/>
          </p:nvSpPr>
          <p:spPr>
            <a:xfrm>
              <a:off x="5791198" y="3434676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More personalized offers to customers</a:t>
              </a: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A716AB98-441D-5A45-BF51-3F4736E5D1B1}"/>
                </a:ext>
              </a:extLst>
            </p:cNvPr>
            <p:cNvSpPr txBox="1">
              <a:spLocks/>
            </p:cNvSpPr>
            <p:nvPr/>
          </p:nvSpPr>
          <p:spPr>
            <a:xfrm>
              <a:off x="5791198" y="4106422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Enhanced loyalty schemes</a:t>
              </a:r>
            </a:p>
          </p:txBody>
        </p:sp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A3463C03-223A-D847-873D-3953EC0161E6}"/>
                </a:ext>
              </a:extLst>
            </p:cNvPr>
            <p:cNvSpPr txBox="1">
              <a:spLocks/>
            </p:cNvSpPr>
            <p:nvPr/>
          </p:nvSpPr>
          <p:spPr>
            <a:xfrm>
              <a:off x="5791198" y="4778168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Better facilities in the fuel retail site</a:t>
              </a:r>
            </a:p>
          </p:txBody>
        </p:sp>
        <p:sp>
          <p:nvSpPr>
            <p:cNvPr id="25" name="Text Placeholder 4">
              <a:extLst>
                <a:ext uri="{FF2B5EF4-FFF2-40B4-BE49-F238E27FC236}">
                  <a16:creationId xmlns:a16="http://schemas.microsoft.com/office/drawing/2014/main" id="{FBF9D58F-50DA-6341-86CE-D5E45C4E6269}"/>
                </a:ext>
              </a:extLst>
            </p:cNvPr>
            <p:cNvSpPr txBox="1">
              <a:spLocks/>
            </p:cNvSpPr>
            <p:nvPr/>
          </p:nvSpPr>
          <p:spPr>
            <a:xfrm>
              <a:off x="5791198" y="5449912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More hyper-personalized offers to customers</a:t>
              </a:r>
            </a:p>
          </p:txBody>
        </p:sp>
        <p:sp>
          <p:nvSpPr>
            <p:cNvPr id="26" name="Text Placeholder 4">
              <a:extLst>
                <a:ext uri="{FF2B5EF4-FFF2-40B4-BE49-F238E27FC236}">
                  <a16:creationId xmlns:a16="http://schemas.microsoft.com/office/drawing/2014/main" id="{2249885E-3D98-AC40-BD1D-BF4C0328E34D}"/>
                </a:ext>
              </a:extLst>
            </p:cNvPr>
            <p:cNvSpPr txBox="1">
              <a:spLocks/>
            </p:cNvSpPr>
            <p:nvPr/>
          </p:nvSpPr>
          <p:spPr>
            <a:xfrm>
              <a:off x="8212828" y="3023667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66%</a:t>
              </a:r>
            </a:p>
          </p:txBody>
        </p:sp>
        <p:sp>
          <p:nvSpPr>
            <p:cNvPr id="27" name="Text Placeholder 4">
              <a:extLst>
                <a:ext uri="{FF2B5EF4-FFF2-40B4-BE49-F238E27FC236}">
                  <a16:creationId xmlns:a16="http://schemas.microsoft.com/office/drawing/2014/main" id="{B51F535D-9D24-3B44-B4DD-FE0C5C88B4CF}"/>
                </a:ext>
              </a:extLst>
            </p:cNvPr>
            <p:cNvSpPr txBox="1">
              <a:spLocks/>
            </p:cNvSpPr>
            <p:nvPr/>
          </p:nvSpPr>
          <p:spPr>
            <a:xfrm>
              <a:off x="7742423" y="3695413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53%</a:t>
              </a:r>
            </a:p>
          </p:txBody>
        </p:sp>
        <p:sp>
          <p:nvSpPr>
            <p:cNvPr id="28" name="Text Placeholder 4">
              <a:extLst>
                <a:ext uri="{FF2B5EF4-FFF2-40B4-BE49-F238E27FC236}">
                  <a16:creationId xmlns:a16="http://schemas.microsoft.com/office/drawing/2014/main" id="{689D4BC8-3B4F-0240-B3F4-64055E94C02C}"/>
                </a:ext>
              </a:extLst>
            </p:cNvPr>
            <p:cNvSpPr txBox="1">
              <a:spLocks/>
            </p:cNvSpPr>
            <p:nvPr/>
          </p:nvSpPr>
          <p:spPr>
            <a:xfrm>
              <a:off x="7467597" y="4367159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45%</a:t>
              </a:r>
            </a:p>
          </p:txBody>
        </p:sp>
        <p:sp>
          <p:nvSpPr>
            <p:cNvPr id="29" name="Text Placeholder 4">
              <a:extLst>
                <a:ext uri="{FF2B5EF4-FFF2-40B4-BE49-F238E27FC236}">
                  <a16:creationId xmlns:a16="http://schemas.microsoft.com/office/drawing/2014/main" id="{ADDE78F9-AF12-6348-BE2C-85052465D3D8}"/>
                </a:ext>
              </a:extLst>
            </p:cNvPr>
            <p:cNvSpPr txBox="1">
              <a:spLocks/>
            </p:cNvSpPr>
            <p:nvPr/>
          </p:nvSpPr>
          <p:spPr>
            <a:xfrm>
              <a:off x="7427530" y="5038905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44%</a:t>
              </a:r>
            </a:p>
          </p:txBody>
        </p:sp>
        <p:sp>
          <p:nvSpPr>
            <p:cNvPr id="30" name="Text Placeholder 4">
              <a:extLst>
                <a:ext uri="{FF2B5EF4-FFF2-40B4-BE49-F238E27FC236}">
                  <a16:creationId xmlns:a16="http://schemas.microsoft.com/office/drawing/2014/main" id="{D83B3589-778F-CE46-84CD-DAA75043C8D7}"/>
                </a:ext>
              </a:extLst>
            </p:cNvPr>
            <p:cNvSpPr txBox="1">
              <a:spLocks/>
            </p:cNvSpPr>
            <p:nvPr/>
          </p:nvSpPr>
          <p:spPr>
            <a:xfrm>
              <a:off x="7354864" y="5710649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42%</a:t>
              </a:r>
            </a:p>
          </p:txBody>
        </p:sp>
      </p:grp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C13CBB4-93AC-EB49-BC75-E4650AE8E4F6}"/>
              </a:ext>
            </a:extLst>
          </p:cNvPr>
          <p:cNvSpPr txBox="1">
            <a:spLocks/>
          </p:cNvSpPr>
          <p:nvPr/>
        </p:nvSpPr>
        <p:spPr>
          <a:xfrm>
            <a:off x="6724284" y="6098530"/>
            <a:ext cx="3955314" cy="1938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b="1" dirty="0">
                <a:latin typeface="Graphik Black" charset="0"/>
                <a:ea typeface="Graphik Black" charset="0"/>
                <a:cs typeface="Graphik Black" charset="0"/>
              </a:rPr>
              <a:t>Multiple responses (top five only)</a:t>
            </a:r>
            <a:endParaRPr lang="en-US" sz="1200" b="1" dirty="0">
              <a:latin typeface="Graphik Black" charset="0"/>
              <a:ea typeface="Graphik Black" charset="0"/>
              <a:cs typeface="Graphik Black" charset="0"/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latin typeface="Graphik" panose="020B0604020202020204"/>
                <a:ea typeface=""/>
                <a:cs typeface=""/>
              </a:rPr>
              <a:t>Base = Total sample; n=88</a:t>
            </a:r>
          </a:p>
          <a:p>
            <a:pPr>
              <a:spcBef>
                <a:spcPts val="0"/>
              </a:spcBef>
            </a:pPr>
            <a:endParaRPr lang="en-US" sz="1400" b="1" dirty="0">
              <a:latin typeface="Graphik Black" charset="0"/>
              <a:ea typeface="Graphik Black" charset="0"/>
              <a:cs typeface="Graphik Black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2308950-3D45-E84E-925C-E30E750AFDAB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5476461" cy="1760619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FUEL Retailers recognize </a:t>
            </a:r>
            <a:r>
              <a:rPr lang="en-US" dirty="0">
                <a:solidFill>
                  <a:schemeClr val="accent1"/>
                </a:solidFill>
              </a:rPr>
              <a:t>digital can help, </a:t>
            </a:r>
            <a:r>
              <a:rPr lang="en-US" dirty="0">
                <a:solidFill>
                  <a:schemeClr val="bg1"/>
                </a:solidFill>
              </a:rPr>
              <a:t>in fact…</a:t>
            </a:r>
          </a:p>
        </p:txBody>
      </p:sp>
    </p:spTree>
    <p:extLst>
      <p:ext uri="{BB962C8B-B14F-4D97-AF65-F5344CB8AC3E}">
        <p14:creationId xmlns:p14="http://schemas.microsoft.com/office/powerpoint/2010/main" val="377444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82F600-5DD3-E74C-AA72-DE5FCD46F7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14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Trend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Analytics enhances performance</a:t>
            </a:r>
          </a:p>
        </p:txBody>
      </p:sp>
      <p:sp>
        <p:nvSpPr>
          <p:cNvPr id="7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65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62614" y="3755378"/>
            <a:ext cx="5745693" cy="1334404"/>
          </a:xfrm>
        </p:spPr>
        <p:txBody>
          <a:bodyPr/>
          <a:lstStyle/>
          <a:p>
            <a:r>
              <a:rPr lang="en-US" sz="1400" b="1" dirty="0">
                <a:latin typeface="Graphik Black" charset="0"/>
                <a:ea typeface="Graphik Black" charset="0"/>
                <a:cs typeface="Graphik Black" charset="0"/>
              </a:rPr>
              <a:t>Which of the following technologies are driving the greatest impact in terms of the performance of your fuel retail business?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62612" y="4287210"/>
            <a:ext cx="5065245" cy="1689152"/>
            <a:chOff x="5791196" y="75946"/>
            <a:chExt cx="6232740" cy="1855340"/>
          </a:xfrm>
        </p:grpSpPr>
        <p:sp>
          <p:nvSpPr>
            <p:cNvPr id="34" name="Rectangle 33"/>
            <p:cNvSpPr/>
            <p:nvPr/>
          </p:nvSpPr>
          <p:spPr>
            <a:xfrm>
              <a:off x="5791196" y="315885"/>
              <a:ext cx="5099307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91196" y="987334"/>
              <a:ext cx="4093467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91198" y="1658783"/>
              <a:ext cx="2788920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" name="Text Placeholder 4"/>
            <p:cNvSpPr txBox="1">
              <a:spLocks/>
            </p:cNvSpPr>
            <p:nvPr/>
          </p:nvSpPr>
          <p:spPr>
            <a:xfrm>
              <a:off x="5791198" y="75946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Analytics/big data</a:t>
              </a:r>
            </a:p>
          </p:txBody>
        </p: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5791198" y="747692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Automation</a:t>
              </a:r>
            </a:p>
          </p:txBody>
        </p:sp>
        <p:sp>
          <p:nvSpPr>
            <p:cNvPr id="41" name="Text Placeholder 4"/>
            <p:cNvSpPr txBox="1">
              <a:spLocks/>
            </p:cNvSpPr>
            <p:nvPr/>
          </p:nvSpPr>
          <p:spPr>
            <a:xfrm>
              <a:off x="5791198" y="1419438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Mobility</a:t>
              </a:r>
            </a:p>
          </p:txBody>
        </p:sp>
        <p:sp>
          <p:nvSpPr>
            <p:cNvPr id="43" name="Text Placeholder 4"/>
            <p:cNvSpPr txBox="1">
              <a:spLocks/>
            </p:cNvSpPr>
            <p:nvPr/>
          </p:nvSpPr>
          <p:spPr>
            <a:xfrm>
              <a:off x="10981943" y="336683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66%</a:t>
              </a:r>
            </a:p>
          </p:txBody>
        </p:sp>
        <p:sp>
          <p:nvSpPr>
            <p:cNvPr id="44" name="Text Placeholder 4"/>
            <p:cNvSpPr txBox="1">
              <a:spLocks/>
            </p:cNvSpPr>
            <p:nvPr/>
          </p:nvSpPr>
          <p:spPr>
            <a:xfrm>
              <a:off x="9976103" y="1008429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53%</a:t>
              </a:r>
            </a:p>
          </p:txBody>
        </p:sp>
        <p:sp>
          <p:nvSpPr>
            <p:cNvPr id="45" name="Text Placeholder 4"/>
            <p:cNvSpPr txBox="1">
              <a:spLocks/>
            </p:cNvSpPr>
            <p:nvPr/>
          </p:nvSpPr>
          <p:spPr>
            <a:xfrm>
              <a:off x="8671558" y="1680175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36%</a:t>
              </a:r>
            </a:p>
          </p:txBody>
        </p:sp>
      </p:grpSp>
      <p:sp>
        <p:nvSpPr>
          <p:cNvPr id="37" name="Text Placeholder 4"/>
          <p:cNvSpPr txBox="1">
            <a:spLocks/>
          </p:cNvSpPr>
          <p:nvPr/>
        </p:nvSpPr>
        <p:spPr>
          <a:xfrm>
            <a:off x="5631008" y="6159950"/>
            <a:ext cx="4544853" cy="46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Graphik Black" charset="0"/>
                <a:ea typeface="Graphik Black" charset="0"/>
                <a:cs typeface="Graphik Black" charset="0"/>
              </a:rPr>
              <a:t>Multiple responses (top three only)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Graphik" panose="020B0604020202020204"/>
                <a:ea typeface=""/>
                <a:cs typeface=""/>
              </a:rPr>
              <a:t>Base = Total sample; n=88</a:t>
            </a:r>
          </a:p>
        </p:txBody>
      </p:sp>
      <p:sp>
        <p:nvSpPr>
          <p:cNvPr id="48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Copyright © 2018 Accenture. All rights reserved.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24DDD9-FC76-47BA-BBE2-F6599AEE3DFF}"/>
              </a:ext>
            </a:extLst>
          </p:cNvPr>
          <p:cNvSpPr/>
          <p:nvPr/>
        </p:nvSpPr>
        <p:spPr>
          <a:xfrm>
            <a:off x="-2" y="0"/>
            <a:ext cx="512064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itle 11">
            <a:extLst>
              <a:ext uri="{FF2B5EF4-FFF2-40B4-BE49-F238E27FC236}">
                <a16:creationId xmlns:a16="http://schemas.microsoft.com/office/drawing/2014/main" id="{17DB39D5-5CF1-4BB8-9302-DA74AD9E6512}"/>
              </a:ext>
            </a:extLst>
          </p:cNvPr>
          <p:cNvSpPr txBox="1">
            <a:spLocks/>
          </p:cNvSpPr>
          <p:nvPr/>
        </p:nvSpPr>
        <p:spPr>
          <a:xfrm>
            <a:off x="380998" y="1043404"/>
            <a:ext cx="4757931" cy="209112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Fuel RETAILERS BELIEVE </a:t>
            </a:r>
            <a:r>
              <a:rPr lang="en-US" dirty="0">
                <a:solidFill>
                  <a:schemeClr val="accent1"/>
                </a:solidFill>
              </a:rPr>
              <a:t>DIGITAL can positively impact their business -</a:t>
            </a:r>
          </a:p>
          <a:p>
            <a:r>
              <a:rPr lang="en-US" dirty="0">
                <a:solidFill>
                  <a:schemeClr val="bg1"/>
                </a:solidFill>
              </a:rPr>
              <a:t>In particular </a:t>
            </a:r>
            <a:r>
              <a:rPr lang="en-US" dirty="0">
                <a:solidFill>
                  <a:schemeClr val="accent1"/>
                </a:solidFill>
              </a:rPr>
              <a:t>data analytics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0F3FAEFC-B6AE-4368-B575-82F116A4B5F2}"/>
              </a:ext>
            </a:extLst>
          </p:cNvPr>
          <p:cNvSpPr txBox="1">
            <a:spLocks/>
          </p:cNvSpPr>
          <p:nvPr/>
        </p:nvSpPr>
        <p:spPr>
          <a:xfrm>
            <a:off x="5455816" y="250466"/>
            <a:ext cx="5219310" cy="8796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Graphik Black" charset="0"/>
                <a:ea typeface="Graphik Black" charset="0"/>
                <a:cs typeface="Graphik Black" charset="0"/>
              </a:rPr>
              <a:t>What kind of advantage (if any) do you believe higher digitalization will have on your fuel retail business?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2E6FBBA-62AB-4CD7-B433-5DDFECE0A1A7}"/>
              </a:ext>
            </a:extLst>
          </p:cNvPr>
          <p:cNvGrpSpPr/>
          <p:nvPr/>
        </p:nvGrpSpPr>
        <p:grpSpPr>
          <a:xfrm>
            <a:off x="5761288" y="767679"/>
            <a:ext cx="2196256" cy="2496832"/>
            <a:chOff x="9351354" y="2456372"/>
            <a:chExt cx="2501727" cy="286267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252128-A1F0-4880-9F19-7621A43AD529}"/>
                </a:ext>
              </a:extLst>
            </p:cNvPr>
            <p:cNvGrpSpPr/>
            <p:nvPr/>
          </p:nvGrpSpPr>
          <p:grpSpPr>
            <a:xfrm>
              <a:off x="10621552" y="2569982"/>
              <a:ext cx="139188" cy="644746"/>
              <a:chOff x="10642052" y="2430576"/>
              <a:chExt cx="139188" cy="64474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EBE5AE3-601E-4C1B-BE25-E994125AC898}"/>
                  </a:ext>
                </a:extLst>
              </p:cNvPr>
              <p:cNvCxnSpPr/>
              <p:nvPr/>
            </p:nvCxnSpPr>
            <p:spPr>
              <a:xfrm>
                <a:off x="10650252" y="2430576"/>
                <a:ext cx="0" cy="6447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EDD3A03-C6D6-4AC8-B929-5CE23D293280}"/>
                  </a:ext>
                </a:extLst>
              </p:cNvPr>
              <p:cNvCxnSpPr/>
              <p:nvPr/>
            </p:nvCxnSpPr>
            <p:spPr>
              <a:xfrm flipH="1">
                <a:off x="10642052" y="2442647"/>
                <a:ext cx="1391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6CD8FCD-7695-45E7-B87B-55DA4E71F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1354" y="2822218"/>
              <a:ext cx="2501727" cy="2496832"/>
            </a:xfrm>
            <a:prstGeom prst="rect">
              <a:avLst/>
            </a:prstGeom>
          </p:spPr>
        </p:pic>
        <p:sp>
          <p:nvSpPr>
            <p:cNvPr id="56" name="Text Placeholder 4">
              <a:extLst>
                <a:ext uri="{FF2B5EF4-FFF2-40B4-BE49-F238E27FC236}">
                  <a16:creationId xmlns:a16="http://schemas.microsoft.com/office/drawing/2014/main" id="{4E3D1FA3-1FA2-4F3F-A9C3-3CB0FE2590DF}"/>
                </a:ext>
              </a:extLst>
            </p:cNvPr>
            <p:cNvSpPr txBox="1">
              <a:spLocks/>
            </p:cNvSpPr>
            <p:nvPr/>
          </p:nvSpPr>
          <p:spPr>
            <a:xfrm>
              <a:off x="10968667" y="3166833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28%</a:t>
              </a:r>
            </a:p>
          </p:txBody>
        </p:sp>
        <p:sp>
          <p:nvSpPr>
            <p:cNvPr id="57" name="Text Placeholder 4">
              <a:extLst>
                <a:ext uri="{FF2B5EF4-FFF2-40B4-BE49-F238E27FC236}">
                  <a16:creationId xmlns:a16="http://schemas.microsoft.com/office/drawing/2014/main" id="{3459CEA0-DFE1-4F19-B89A-06B887E64457}"/>
                </a:ext>
              </a:extLst>
            </p:cNvPr>
            <p:cNvSpPr txBox="1">
              <a:spLocks/>
            </p:cNvSpPr>
            <p:nvPr/>
          </p:nvSpPr>
          <p:spPr>
            <a:xfrm>
              <a:off x="9906295" y="4810525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47%</a:t>
              </a:r>
            </a:p>
          </p:txBody>
        </p:sp>
        <p:sp>
          <p:nvSpPr>
            <p:cNvPr id="58" name="Text Placeholder 4">
              <a:extLst>
                <a:ext uri="{FF2B5EF4-FFF2-40B4-BE49-F238E27FC236}">
                  <a16:creationId xmlns:a16="http://schemas.microsoft.com/office/drawing/2014/main" id="{15C14DD7-CB20-480A-AE32-5162E78FCB38}"/>
                </a:ext>
              </a:extLst>
            </p:cNvPr>
            <p:cNvSpPr txBox="1">
              <a:spLocks/>
            </p:cNvSpPr>
            <p:nvPr/>
          </p:nvSpPr>
          <p:spPr>
            <a:xfrm>
              <a:off x="9781524" y="3166833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24%</a:t>
              </a:r>
            </a:p>
          </p:txBody>
        </p:sp>
        <p:sp>
          <p:nvSpPr>
            <p:cNvPr id="59" name="Text Placeholder 4">
              <a:extLst>
                <a:ext uri="{FF2B5EF4-FFF2-40B4-BE49-F238E27FC236}">
                  <a16:creationId xmlns:a16="http://schemas.microsoft.com/office/drawing/2014/main" id="{6401E70C-2E98-47BA-9B9B-BF06CFC1693E}"/>
                </a:ext>
              </a:extLst>
            </p:cNvPr>
            <p:cNvSpPr txBox="1">
              <a:spLocks/>
            </p:cNvSpPr>
            <p:nvPr/>
          </p:nvSpPr>
          <p:spPr>
            <a:xfrm>
              <a:off x="10825730" y="2456372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Graphik Black" charset="0"/>
                  <a:ea typeface="Graphik Black" charset="0"/>
                  <a:cs typeface="Graphik Black" charset="0"/>
                </a:rPr>
                <a:t>1%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351810B-B4AD-42A5-A659-FEC2F1AC1611}"/>
              </a:ext>
            </a:extLst>
          </p:cNvPr>
          <p:cNvGrpSpPr/>
          <p:nvPr/>
        </p:nvGrpSpPr>
        <p:grpSpPr>
          <a:xfrm>
            <a:off x="8643286" y="2021709"/>
            <a:ext cx="2126898" cy="783213"/>
            <a:chOff x="9032816" y="3243858"/>
            <a:chExt cx="2442091" cy="897973"/>
          </a:xfrm>
        </p:grpSpPr>
        <p:sp>
          <p:nvSpPr>
            <p:cNvPr id="63" name="Text Placeholder 4">
              <a:extLst>
                <a:ext uri="{FF2B5EF4-FFF2-40B4-BE49-F238E27FC236}">
                  <a16:creationId xmlns:a16="http://schemas.microsoft.com/office/drawing/2014/main" id="{BFCBE8FE-8C5C-44F2-A4FB-335B47EE69B3}"/>
                </a:ext>
              </a:extLst>
            </p:cNvPr>
            <p:cNvSpPr txBox="1">
              <a:spLocks/>
            </p:cNvSpPr>
            <p:nvPr/>
          </p:nvSpPr>
          <p:spPr>
            <a:xfrm>
              <a:off x="9288509" y="3243858"/>
              <a:ext cx="83077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accent3"/>
                  </a:solidFill>
                  <a:latin typeface="Graphik Black" charset="0"/>
                  <a:ea typeface="Graphik Black" charset="0"/>
                  <a:cs typeface="Graphik Black" charset="0"/>
                </a:rPr>
                <a:t>Great</a:t>
              </a:r>
              <a:endParaRPr lang="en-US" sz="1000" dirty="0">
                <a:solidFill>
                  <a:schemeClr val="accent3"/>
                </a:solidFill>
              </a:endParaRPr>
            </a:p>
          </p:txBody>
        </p:sp>
        <p:sp>
          <p:nvSpPr>
            <p:cNvPr id="64" name="Text Placeholder 4">
              <a:extLst>
                <a:ext uri="{FF2B5EF4-FFF2-40B4-BE49-F238E27FC236}">
                  <a16:creationId xmlns:a16="http://schemas.microsoft.com/office/drawing/2014/main" id="{8DC7D7B6-E631-4E26-8B59-D53F23F7EC4A}"/>
                </a:ext>
              </a:extLst>
            </p:cNvPr>
            <p:cNvSpPr txBox="1">
              <a:spLocks/>
            </p:cNvSpPr>
            <p:nvPr/>
          </p:nvSpPr>
          <p:spPr>
            <a:xfrm>
              <a:off x="9288509" y="3595937"/>
              <a:ext cx="83077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accent2"/>
                  </a:solidFill>
                  <a:latin typeface="Graphik Black" charset="0"/>
                  <a:ea typeface="Graphik Black" charset="0"/>
                  <a:cs typeface="Graphik Black" charset="0"/>
                </a:rPr>
                <a:t>Large</a:t>
              </a:r>
              <a:endParaRPr lang="en-US" sz="1000" dirty="0">
                <a:solidFill>
                  <a:schemeClr val="accent2"/>
                </a:solidFill>
              </a:endParaRPr>
            </a:p>
          </p:txBody>
        </p:sp>
        <p:sp>
          <p:nvSpPr>
            <p:cNvPr id="65" name="Text Placeholder 4">
              <a:extLst>
                <a:ext uri="{FF2B5EF4-FFF2-40B4-BE49-F238E27FC236}">
                  <a16:creationId xmlns:a16="http://schemas.microsoft.com/office/drawing/2014/main" id="{2760E021-4510-44B1-BBC4-86EA90DFFAC7}"/>
                </a:ext>
              </a:extLst>
            </p:cNvPr>
            <p:cNvSpPr txBox="1">
              <a:spLocks/>
            </p:cNvSpPr>
            <p:nvPr/>
          </p:nvSpPr>
          <p:spPr>
            <a:xfrm>
              <a:off x="9288509" y="3948016"/>
              <a:ext cx="83077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accent1"/>
                  </a:solidFill>
                  <a:latin typeface="Graphik Black" charset="0"/>
                  <a:ea typeface="Graphik Black" charset="0"/>
                  <a:cs typeface="Graphik Black" charset="0"/>
                </a:rPr>
                <a:t>Average</a:t>
              </a:r>
            </a:p>
          </p:txBody>
        </p:sp>
        <p:sp>
          <p:nvSpPr>
            <p:cNvPr id="66" name="Text Placeholder 4">
              <a:extLst>
                <a:ext uri="{FF2B5EF4-FFF2-40B4-BE49-F238E27FC236}">
                  <a16:creationId xmlns:a16="http://schemas.microsoft.com/office/drawing/2014/main" id="{BC9289F8-E895-4130-ADAA-376D475ACFBA}"/>
                </a:ext>
              </a:extLst>
            </p:cNvPr>
            <p:cNvSpPr txBox="1">
              <a:spLocks/>
            </p:cNvSpPr>
            <p:nvPr/>
          </p:nvSpPr>
          <p:spPr>
            <a:xfrm>
              <a:off x="10644130" y="3243858"/>
              <a:ext cx="83077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tx2"/>
                  </a:solidFill>
                  <a:latin typeface="Graphik Black" charset="0"/>
                  <a:ea typeface="Graphik Black" charset="0"/>
                  <a:cs typeface="Graphik Black" charset="0"/>
                </a:rPr>
                <a:t>Small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67" name="Text Placeholder 4">
              <a:extLst>
                <a:ext uri="{FF2B5EF4-FFF2-40B4-BE49-F238E27FC236}">
                  <a16:creationId xmlns:a16="http://schemas.microsoft.com/office/drawing/2014/main" id="{96F913D1-0703-44CB-BB3A-F9C5ADDC981B}"/>
                </a:ext>
              </a:extLst>
            </p:cNvPr>
            <p:cNvSpPr txBox="1">
              <a:spLocks/>
            </p:cNvSpPr>
            <p:nvPr/>
          </p:nvSpPr>
          <p:spPr>
            <a:xfrm>
              <a:off x="10644130" y="3595937"/>
              <a:ext cx="83077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bg2"/>
                  </a:solidFill>
                  <a:latin typeface="Graphik Black" charset="0"/>
                  <a:ea typeface="Graphik Black" charset="0"/>
                  <a:cs typeface="Graphik Black" charset="0"/>
                </a:rPr>
                <a:t>None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10E0B81-5AAF-4C5D-ABA9-7A757809D161}"/>
                </a:ext>
              </a:extLst>
            </p:cNvPr>
            <p:cNvSpPr/>
            <p:nvPr/>
          </p:nvSpPr>
          <p:spPr>
            <a:xfrm>
              <a:off x="9032816" y="3246936"/>
              <a:ext cx="147441" cy="147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2B1B365-76C4-4BD3-B4BA-E7BAF89131F4}"/>
                </a:ext>
              </a:extLst>
            </p:cNvPr>
            <p:cNvSpPr/>
            <p:nvPr/>
          </p:nvSpPr>
          <p:spPr>
            <a:xfrm>
              <a:off x="9032816" y="3598502"/>
              <a:ext cx="147441" cy="1474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1FCDB8A-F4CE-476D-8651-6633AB1108A1}"/>
                </a:ext>
              </a:extLst>
            </p:cNvPr>
            <p:cNvSpPr/>
            <p:nvPr/>
          </p:nvSpPr>
          <p:spPr>
            <a:xfrm>
              <a:off x="9032816" y="3950068"/>
              <a:ext cx="147441" cy="1474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45A835-01D3-401D-8C36-E5644083AD8B}"/>
                </a:ext>
              </a:extLst>
            </p:cNvPr>
            <p:cNvSpPr/>
            <p:nvPr/>
          </p:nvSpPr>
          <p:spPr>
            <a:xfrm>
              <a:off x="10388437" y="3245397"/>
              <a:ext cx="147441" cy="14744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08B9C56-B870-40C5-8054-0757214E0BBE}"/>
                </a:ext>
              </a:extLst>
            </p:cNvPr>
            <p:cNvSpPr/>
            <p:nvPr/>
          </p:nvSpPr>
          <p:spPr>
            <a:xfrm>
              <a:off x="10388437" y="3596963"/>
              <a:ext cx="147441" cy="1474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503A0BB-C3DB-4F9A-AF9D-14740EF17A03}"/>
              </a:ext>
            </a:extLst>
          </p:cNvPr>
          <p:cNvGrpSpPr/>
          <p:nvPr/>
        </p:nvGrpSpPr>
        <p:grpSpPr>
          <a:xfrm>
            <a:off x="8427278" y="1727468"/>
            <a:ext cx="2423160" cy="1226676"/>
            <a:chOff x="8762659" y="3323252"/>
            <a:chExt cx="2423160" cy="140641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C0D815-C047-4991-B9EE-20773C8B71DA}"/>
                </a:ext>
              </a:extLst>
            </p:cNvPr>
            <p:cNvCxnSpPr/>
            <p:nvPr/>
          </p:nvCxnSpPr>
          <p:spPr>
            <a:xfrm>
              <a:off x="8766759" y="3397690"/>
              <a:ext cx="0" cy="132763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24EB6F5-788C-4BF8-A2C1-3E77ACD64341}"/>
                </a:ext>
              </a:extLst>
            </p:cNvPr>
            <p:cNvCxnSpPr/>
            <p:nvPr/>
          </p:nvCxnSpPr>
          <p:spPr>
            <a:xfrm>
              <a:off x="11181923" y="3397690"/>
              <a:ext cx="0" cy="132763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8C721D3-FA14-406A-938E-7509EBE6DDC7}"/>
                </a:ext>
              </a:extLst>
            </p:cNvPr>
            <p:cNvCxnSpPr/>
            <p:nvPr/>
          </p:nvCxnSpPr>
          <p:spPr>
            <a:xfrm flipH="1">
              <a:off x="8762659" y="4729665"/>
              <a:ext cx="242316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93FA430-7A73-4FE9-B9F8-39024963FF37}"/>
                </a:ext>
              </a:extLst>
            </p:cNvPr>
            <p:cNvCxnSpPr/>
            <p:nvPr/>
          </p:nvCxnSpPr>
          <p:spPr>
            <a:xfrm flipH="1">
              <a:off x="8762659" y="3397690"/>
              <a:ext cx="7946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Placeholder 4">
              <a:extLst>
                <a:ext uri="{FF2B5EF4-FFF2-40B4-BE49-F238E27FC236}">
                  <a16:creationId xmlns:a16="http://schemas.microsoft.com/office/drawing/2014/main" id="{682760A0-3BE6-4924-A6EC-F4236FFC88C0}"/>
                </a:ext>
              </a:extLst>
            </p:cNvPr>
            <p:cNvSpPr txBox="1">
              <a:spLocks/>
            </p:cNvSpPr>
            <p:nvPr/>
          </p:nvSpPr>
          <p:spPr>
            <a:xfrm>
              <a:off x="8930887" y="3323252"/>
              <a:ext cx="544288" cy="193815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Key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69C725-979F-4739-8B37-E6B8F03DCB4F}"/>
                </a:ext>
              </a:extLst>
            </p:cNvPr>
            <p:cNvCxnSpPr/>
            <p:nvPr/>
          </p:nvCxnSpPr>
          <p:spPr>
            <a:xfrm flipH="1">
              <a:off x="9390511" y="3397690"/>
              <a:ext cx="1791412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44674985-86CB-40E9-9D32-A3006C097828}"/>
              </a:ext>
            </a:extLst>
          </p:cNvPr>
          <p:cNvSpPr txBox="1">
            <a:spLocks/>
          </p:cNvSpPr>
          <p:nvPr/>
        </p:nvSpPr>
        <p:spPr>
          <a:xfrm>
            <a:off x="5562612" y="3095002"/>
            <a:ext cx="3955314" cy="46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Graphik Black" charset="0"/>
                <a:ea typeface="Graphik Black" charset="0"/>
                <a:cs typeface="Graphik Black" charset="0"/>
              </a:rPr>
              <a:t>Unique responses</a:t>
            </a:r>
            <a:endParaRPr lang="en-US" sz="1400" dirty="0">
              <a:solidFill>
                <a:srgbClr val="000000"/>
              </a:solidFill>
              <a:latin typeface="Graphik" panose="020B0604020202020204"/>
              <a:ea typeface=""/>
              <a:cs typeface=""/>
            </a:endParaRP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8B67857F-04BB-C347-A806-26D6E393BED9}"/>
              </a:ext>
            </a:extLst>
          </p:cNvPr>
          <p:cNvSpPr txBox="1">
            <a:spLocks/>
          </p:cNvSpPr>
          <p:nvPr/>
        </p:nvSpPr>
        <p:spPr>
          <a:xfrm>
            <a:off x="381000" y="355174"/>
            <a:ext cx="1667256" cy="2544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all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Trend 3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8D2348A-DD6C-8244-AC09-5C7EBB9CD7EC}"/>
              </a:ext>
            </a:extLst>
          </p:cNvPr>
          <p:cNvCxnSpPr/>
          <p:nvPr/>
        </p:nvCxnSpPr>
        <p:spPr>
          <a:xfrm>
            <a:off x="381000" y="731520"/>
            <a:ext cx="13868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4E134E73-B1B0-F740-9EFE-670F9186D9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54011"/>
            <a:ext cx="457198" cy="167676"/>
          </a:xfrm>
        </p:spPr>
        <p:txBody>
          <a:bodyPr/>
          <a:lstStyle/>
          <a:p>
            <a:fld id="{C4870E87-6CA1-5548-A01D-742DADC366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9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1A4679-11C0-4E4C-9E4B-0C2C1CDC3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Trend 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0998" y="2865120"/>
            <a:ext cx="5313746" cy="218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Digital maturity is the goal</a:t>
            </a:r>
          </a:p>
        </p:txBody>
      </p:sp>
      <p:sp>
        <p:nvSpPr>
          <p:cNvPr id="7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8742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0DB403-5C7A-F34A-937F-378895B4D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55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3589994"/>
            <a:ext cx="4109977" cy="1334404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How mature is the use of digital technologies within your fuel retail business?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791197" y="1043404"/>
            <a:ext cx="4147908" cy="4541730"/>
            <a:chOff x="5791197" y="1419438"/>
            <a:chExt cx="4147908" cy="4541730"/>
          </a:xfrm>
        </p:grpSpPr>
        <p:sp>
          <p:nvSpPr>
            <p:cNvPr id="14" name="Rectangle 13"/>
            <p:cNvSpPr/>
            <p:nvPr/>
          </p:nvSpPr>
          <p:spPr>
            <a:xfrm>
              <a:off x="5791197" y="3002869"/>
              <a:ext cx="1048515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1197" y="3674318"/>
              <a:ext cx="984507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198" y="4345767"/>
              <a:ext cx="984506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199" y="5017216"/>
              <a:ext cx="554737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91199" y="5688665"/>
              <a:ext cx="554737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Text Placeholder 4"/>
            <p:cNvSpPr txBox="1">
              <a:spLocks/>
            </p:cNvSpPr>
            <p:nvPr/>
          </p:nvSpPr>
          <p:spPr>
            <a:xfrm>
              <a:off x="5791198" y="2762930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Mature</a:t>
              </a:r>
            </a:p>
          </p:txBody>
        </p:sp>
        <p:sp>
          <p:nvSpPr>
            <p:cNvPr id="22" name="Text Placeholder 4"/>
            <p:cNvSpPr txBox="1">
              <a:spLocks/>
            </p:cNvSpPr>
            <p:nvPr/>
          </p:nvSpPr>
          <p:spPr>
            <a:xfrm>
              <a:off x="5791198" y="3434676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Localized</a:t>
              </a:r>
            </a:p>
          </p:txBody>
        </p:sp>
        <p:sp>
          <p:nvSpPr>
            <p:cNvPr id="23" name="Text Placeholder 4"/>
            <p:cNvSpPr txBox="1">
              <a:spLocks/>
            </p:cNvSpPr>
            <p:nvPr/>
          </p:nvSpPr>
          <p:spPr>
            <a:xfrm>
              <a:off x="5791198" y="4106422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Just getting started</a:t>
              </a:r>
            </a:p>
          </p:txBody>
        </p:sp>
        <p:sp>
          <p:nvSpPr>
            <p:cNvPr id="24" name="Text Placeholder 4"/>
            <p:cNvSpPr txBox="1">
              <a:spLocks/>
            </p:cNvSpPr>
            <p:nvPr/>
          </p:nvSpPr>
          <p:spPr>
            <a:xfrm>
              <a:off x="5791198" y="4778168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Novice</a:t>
              </a:r>
            </a:p>
          </p:txBody>
        </p:sp>
        <p:sp>
          <p:nvSpPr>
            <p:cNvPr id="25" name="Text Placeholder 4"/>
            <p:cNvSpPr txBox="1">
              <a:spLocks/>
            </p:cNvSpPr>
            <p:nvPr/>
          </p:nvSpPr>
          <p:spPr>
            <a:xfrm>
              <a:off x="5791198" y="5449912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Don’t know</a:t>
              </a:r>
            </a:p>
          </p:txBody>
        </p:sp>
        <p:sp>
          <p:nvSpPr>
            <p:cNvPr id="26" name="Text Placeholder 4"/>
            <p:cNvSpPr txBox="1">
              <a:spLocks/>
            </p:cNvSpPr>
            <p:nvPr/>
          </p:nvSpPr>
          <p:spPr>
            <a:xfrm>
              <a:off x="6931152" y="3023667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14%</a:t>
              </a:r>
            </a:p>
          </p:txBody>
        </p:sp>
        <p:sp>
          <p:nvSpPr>
            <p:cNvPr id="27" name="Text Placeholder 4"/>
            <p:cNvSpPr txBox="1">
              <a:spLocks/>
            </p:cNvSpPr>
            <p:nvPr/>
          </p:nvSpPr>
          <p:spPr>
            <a:xfrm>
              <a:off x="6867144" y="3695413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13%</a:t>
              </a:r>
            </a:p>
          </p:txBody>
        </p:sp>
        <p:sp>
          <p:nvSpPr>
            <p:cNvPr id="28" name="Text Placeholder 4"/>
            <p:cNvSpPr txBox="1">
              <a:spLocks/>
            </p:cNvSpPr>
            <p:nvPr/>
          </p:nvSpPr>
          <p:spPr>
            <a:xfrm>
              <a:off x="6867143" y="4367159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10%</a:t>
              </a:r>
            </a:p>
          </p:txBody>
        </p:sp>
        <p:sp>
          <p:nvSpPr>
            <p:cNvPr id="29" name="Text Placeholder 4"/>
            <p:cNvSpPr txBox="1">
              <a:spLocks/>
            </p:cNvSpPr>
            <p:nvPr/>
          </p:nvSpPr>
          <p:spPr>
            <a:xfrm>
              <a:off x="6437376" y="5038905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7%</a:t>
              </a:r>
            </a:p>
          </p:txBody>
        </p:sp>
        <p:sp>
          <p:nvSpPr>
            <p:cNvPr id="30" name="Text Placeholder 4"/>
            <p:cNvSpPr txBox="1">
              <a:spLocks/>
            </p:cNvSpPr>
            <p:nvPr/>
          </p:nvSpPr>
          <p:spPr>
            <a:xfrm>
              <a:off x="6446307" y="5710649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7%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91198" y="1658783"/>
              <a:ext cx="3014474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91198" y="2330232"/>
              <a:ext cx="2081786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1" name="Text Placeholder 4"/>
            <p:cNvSpPr txBox="1">
              <a:spLocks/>
            </p:cNvSpPr>
            <p:nvPr/>
          </p:nvSpPr>
          <p:spPr>
            <a:xfrm>
              <a:off x="5791198" y="1419438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Aspirational</a:t>
              </a:r>
            </a:p>
          </p:txBody>
        </p:sp>
        <p:sp>
          <p:nvSpPr>
            <p:cNvPr id="42" name="Text Placeholder 4"/>
            <p:cNvSpPr txBox="1">
              <a:spLocks/>
            </p:cNvSpPr>
            <p:nvPr/>
          </p:nvSpPr>
          <p:spPr>
            <a:xfrm>
              <a:off x="5791198" y="2091184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Semi-mature</a:t>
              </a:r>
            </a:p>
          </p:txBody>
        </p:sp>
        <p:sp>
          <p:nvSpPr>
            <p:cNvPr id="45" name="Text Placeholder 4"/>
            <p:cNvSpPr txBox="1">
              <a:spLocks/>
            </p:cNvSpPr>
            <p:nvPr/>
          </p:nvSpPr>
          <p:spPr>
            <a:xfrm>
              <a:off x="8897112" y="1680175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40%</a:t>
              </a:r>
            </a:p>
          </p:txBody>
        </p:sp>
        <p:sp>
          <p:nvSpPr>
            <p:cNvPr id="46" name="Text Placeholder 4"/>
            <p:cNvSpPr txBox="1">
              <a:spLocks/>
            </p:cNvSpPr>
            <p:nvPr/>
          </p:nvSpPr>
          <p:spPr>
            <a:xfrm>
              <a:off x="7958113" y="2351921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28%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1043404"/>
            <a:ext cx="3955314" cy="1965772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Fuel retailers’ </a:t>
            </a:r>
            <a:r>
              <a:rPr lang="en-US" dirty="0">
                <a:solidFill>
                  <a:schemeClr val="accent1"/>
                </a:solidFill>
              </a:rPr>
              <a:t>aspirations </a:t>
            </a:r>
            <a:r>
              <a:rPr lang="en-US" dirty="0">
                <a:solidFill>
                  <a:schemeClr val="bg1"/>
                </a:solidFill>
              </a:rPr>
              <a:t>for digital are high…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355174"/>
            <a:ext cx="1667256" cy="254426"/>
          </a:xfrm>
        </p:spPr>
        <p:txBody>
          <a:bodyPr/>
          <a:lstStyle/>
          <a:p>
            <a:r>
              <a:rPr lang="en-US" sz="2000" b="1" cap="all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Trend 4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731520"/>
            <a:ext cx="13868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4"/>
          <p:cNvSpPr txBox="1">
            <a:spLocks/>
          </p:cNvSpPr>
          <p:nvPr/>
        </p:nvSpPr>
        <p:spPr>
          <a:xfrm>
            <a:off x="5791197" y="5828577"/>
            <a:ext cx="3955314" cy="46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Multiple responses</a:t>
            </a:r>
            <a:endParaRPr lang="en-US" sz="1200" b="1" dirty="0">
              <a:solidFill>
                <a:schemeClr val="bg1"/>
              </a:solidFill>
              <a:latin typeface="Graphik Black" charset="0"/>
              <a:ea typeface="Graphik Black" charset="0"/>
              <a:cs typeface="Graphik Black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Graphik" panose="020B0604020202020204"/>
                <a:ea typeface=""/>
                <a:cs typeface=""/>
              </a:rPr>
              <a:t>Base = Total sample; n=88</a:t>
            </a:r>
            <a:endParaRPr lang="en-US" sz="1400" dirty="0">
              <a:solidFill>
                <a:schemeClr val="bg1"/>
              </a:solidFill>
              <a:latin typeface="Graphik" panose="020B0604020202020204"/>
              <a:ea typeface=""/>
              <a:cs typeface=""/>
            </a:endParaRPr>
          </a:p>
        </p:txBody>
      </p:sp>
      <p:sp>
        <p:nvSpPr>
          <p:cNvPr id="48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1753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050532" y="1882548"/>
            <a:ext cx="5141468" cy="4727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39E88F8-FB02-6A41-B57F-48D3ECCE4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189" b="4286"/>
          <a:stretch/>
        </p:blipFill>
        <p:spPr>
          <a:xfrm>
            <a:off x="6870036" y="2810157"/>
            <a:ext cx="5321964" cy="404784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1900" y="4326547"/>
            <a:ext cx="2746248" cy="1319949"/>
          </a:xfrm>
        </p:spPr>
        <p:txBody>
          <a:bodyPr/>
          <a:lstStyle/>
          <a:p>
            <a:r>
              <a:rPr lang="en-US" sz="1800" b="1" dirty="0">
                <a:latin typeface="Graphik Black" charset="0"/>
                <a:ea typeface="Graphik Black" charset="0"/>
                <a:cs typeface="Graphik Black" charset="0"/>
              </a:rPr>
              <a:t>Do you plan to invest in digital skill training and reskilling programs for your employees at fuel retail sites over the next 3-5 years?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912068"/>
            <a:ext cx="10513786" cy="683796"/>
          </a:xfrm>
        </p:spPr>
        <p:txBody>
          <a:bodyPr/>
          <a:lstStyle/>
          <a:p>
            <a:pPr lvl="0"/>
            <a:r>
              <a:rPr lang="en-US" sz="3600" dirty="0">
                <a:solidFill>
                  <a:schemeClr val="accent1"/>
                </a:solidFill>
              </a:rPr>
              <a:t>automation, DIGITAL skills and partnership  development are in focus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7" name="Text Placeholder 4"/>
          <p:cNvSpPr txBox="1">
            <a:spLocks/>
          </p:cNvSpPr>
          <p:nvPr/>
        </p:nvSpPr>
        <p:spPr>
          <a:xfrm>
            <a:off x="4570353" y="6087640"/>
            <a:ext cx="3955314" cy="460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Graphik Black" charset="0"/>
                <a:ea typeface="Graphik Black" charset="0"/>
                <a:cs typeface="Graphik Black" charset="0"/>
              </a:rPr>
              <a:t>Unique responses</a:t>
            </a:r>
            <a:endParaRPr lang="en-US" sz="1200" b="1" dirty="0">
              <a:solidFill>
                <a:srgbClr val="000000"/>
              </a:solidFill>
              <a:latin typeface="Graphik Black" charset="0"/>
              <a:ea typeface="Graphik Black" charset="0"/>
              <a:cs typeface="Graphik Blac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Graphik" panose="020B0604020202020204"/>
                <a:ea typeface=""/>
                <a:cs typeface=""/>
              </a:rPr>
              <a:t>Base = Total sample; n=88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solidFill>
                <a:srgbClr val="000000"/>
              </a:solidFill>
              <a:latin typeface="Graphik Black" charset="0"/>
              <a:ea typeface="Graphik Black" charset="0"/>
              <a:cs typeface="Graphik Black" charset="0"/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0192" y="2176751"/>
            <a:ext cx="2746248" cy="1323240"/>
          </a:xfrm>
        </p:spPr>
        <p:txBody>
          <a:bodyPr/>
          <a:lstStyle/>
          <a:p>
            <a:r>
              <a:rPr lang="en-US" sz="1800" b="1" dirty="0">
                <a:latin typeface="Graphik Black" charset="0"/>
                <a:ea typeface="Graphik Black" charset="0"/>
                <a:cs typeface="Graphik Black" charset="0"/>
              </a:rPr>
              <a:t>Do you expect any part of the current roles you have in your  fuel retail sites to be more automated over the next 3-5 years?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97496" y="2093414"/>
            <a:ext cx="4023360" cy="854218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What is your main incentive for entering into strategic partnerships?</a:t>
            </a:r>
          </a:p>
        </p:txBody>
      </p:sp>
      <p:sp>
        <p:nvSpPr>
          <p:cNvPr id="39" name="Text Placeholder 4"/>
          <p:cNvSpPr txBox="1">
            <a:spLocks/>
          </p:cNvSpPr>
          <p:nvPr/>
        </p:nvSpPr>
        <p:spPr>
          <a:xfrm>
            <a:off x="5255968" y="6360552"/>
            <a:ext cx="2343913" cy="46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Graphik" panose="020B0604020202020204"/>
              <a:ea typeface=""/>
              <a:cs typeface="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578" y="4014274"/>
            <a:ext cx="1932432" cy="1854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511" y="1852715"/>
            <a:ext cx="1938528" cy="18540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4494BEA-31A1-4671-A207-D61FB5417BC5}"/>
              </a:ext>
            </a:extLst>
          </p:cNvPr>
          <p:cNvGrpSpPr/>
          <p:nvPr/>
        </p:nvGrpSpPr>
        <p:grpSpPr>
          <a:xfrm>
            <a:off x="3472853" y="4172660"/>
            <a:ext cx="987500" cy="1565939"/>
            <a:chOff x="3592980" y="2064971"/>
            <a:chExt cx="987500" cy="1718726"/>
          </a:xfrm>
        </p:grpSpPr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3592980" y="2064971"/>
              <a:ext cx="987500" cy="425932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>
                  <a:solidFill>
                    <a:schemeClr val="accent1"/>
                  </a:solidFill>
                  <a:latin typeface="Graphik Black" charset="0"/>
                  <a:ea typeface="Graphik Black" charset="0"/>
                  <a:cs typeface="Graphik Black" charset="0"/>
                </a:rPr>
                <a:t>25%</a:t>
              </a:r>
            </a:p>
            <a:p>
              <a:pPr>
                <a:spcBef>
                  <a:spcPts val="0"/>
                </a:spcBef>
              </a:pPr>
              <a:r>
                <a:rPr lang="en-US" sz="1200" dirty="0"/>
                <a:t>Don’t know</a:t>
              </a:r>
            </a:p>
          </p:txBody>
        </p:sp>
        <p:sp>
          <p:nvSpPr>
            <p:cNvPr id="43" name="Text Placeholder 4"/>
            <p:cNvSpPr txBox="1">
              <a:spLocks/>
            </p:cNvSpPr>
            <p:nvPr/>
          </p:nvSpPr>
          <p:spPr>
            <a:xfrm>
              <a:off x="3592980" y="2713742"/>
              <a:ext cx="987500" cy="425932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>
                  <a:solidFill>
                    <a:schemeClr val="accent2"/>
                  </a:solidFill>
                  <a:latin typeface="Graphik Black" charset="0"/>
                  <a:ea typeface="Graphik Black" charset="0"/>
                  <a:cs typeface="Graphik Black" charset="0"/>
                </a:rPr>
                <a:t>10%</a:t>
              </a:r>
            </a:p>
            <a:p>
              <a:pPr>
                <a:spcBef>
                  <a:spcPts val="0"/>
                </a:spcBef>
              </a:pPr>
              <a:r>
                <a:rPr lang="en-US" sz="1200" dirty="0"/>
                <a:t>No</a:t>
              </a:r>
            </a:p>
          </p:txBody>
        </p:sp>
        <p:sp>
          <p:nvSpPr>
            <p:cNvPr id="44" name="Text Placeholder 4"/>
            <p:cNvSpPr txBox="1">
              <a:spLocks/>
            </p:cNvSpPr>
            <p:nvPr/>
          </p:nvSpPr>
          <p:spPr>
            <a:xfrm>
              <a:off x="3592980" y="3357765"/>
              <a:ext cx="987500" cy="425932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>
                  <a:solidFill>
                    <a:schemeClr val="accent3"/>
                  </a:solidFill>
                  <a:latin typeface="Graphik Black" charset="0"/>
                  <a:ea typeface="Graphik Black" charset="0"/>
                  <a:cs typeface="Graphik Black" charset="0"/>
                </a:rPr>
                <a:t>65%</a:t>
              </a:r>
            </a:p>
            <a:p>
              <a:pPr>
                <a:spcBef>
                  <a:spcPts val="0"/>
                </a:spcBef>
              </a:pPr>
              <a:r>
                <a:rPr lang="en-US" sz="1200" dirty="0"/>
                <a:t>Yes</a:t>
              </a:r>
            </a:p>
          </p:txBody>
        </p:sp>
      </p:grpSp>
      <p:sp>
        <p:nvSpPr>
          <p:cNvPr id="47" name="Text Placeholder 4"/>
          <p:cNvSpPr txBox="1">
            <a:spLocks/>
          </p:cNvSpPr>
          <p:nvPr/>
        </p:nvSpPr>
        <p:spPr>
          <a:xfrm>
            <a:off x="3539570" y="2074570"/>
            <a:ext cx="987500" cy="388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1"/>
                </a:solidFill>
                <a:latin typeface="Graphik Black" charset="0"/>
                <a:ea typeface="Graphik Black" charset="0"/>
                <a:cs typeface="Graphik Black" charset="0"/>
              </a:rPr>
              <a:t>14%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Don’t know</a:t>
            </a: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3539570" y="2723341"/>
            <a:ext cx="987500" cy="388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latin typeface="Graphik Black" charset="0"/>
                <a:ea typeface="Graphik Black" charset="0"/>
                <a:cs typeface="Graphik Black" charset="0"/>
              </a:rPr>
              <a:t>11%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No</a:t>
            </a:r>
          </a:p>
        </p:txBody>
      </p:sp>
      <p:sp>
        <p:nvSpPr>
          <p:cNvPr id="49" name="Text Placeholder 4"/>
          <p:cNvSpPr txBox="1">
            <a:spLocks/>
          </p:cNvSpPr>
          <p:nvPr/>
        </p:nvSpPr>
        <p:spPr>
          <a:xfrm>
            <a:off x="3517695" y="3372112"/>
            <a:ext cx="987500" cy="388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3"/>
                </a:solidFill>
                <a:latin typeface="Graphik Black" charset="0"/>
                <a:ea typeface="Graphik Black" charset="0"/>
                <a:cs typeface="Graphik Black" charset="0"/>
              </a:rPr>
              <a:t>75%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Yes</a:t>
            </a: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7397496" y="3153446"/>
            <a:ext cx="2169445" cy="6375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49%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Access to  technology/digital innovation</a:t>
            </a:r>
          </a:p>
        </p:txBody>
      </p:sp>
      <p:sp>
        <p:nvSpPr>
          <p:cNvPr id="51" name="Text Placeholder 4"/>
          <p:cNvSpPr txBox="1">
            <a:spLocks/>
          </p:cNvSpPr>
          <p:nvPr/>
        </p:nvSpPr>
        <p:spPr>
          <a:xfrm>
            <a:off x="7397496" y="3945395"/>
            <a:ext cx="2398045" cy="4636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44%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Access to new services</a:t>
            </a: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7397496" y="4654922"/>
            <a:ext cx="1831246" cy="646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40%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Better fuel retail business margins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7C895A3-993B-2D4A-96E8-E85A1BFFFECB}"/>
              </a:ext>
            </a:extLst>
          </p:cNvPr>
          <p:cNvSpPr txBox="1">
            <a:spLocks/>
          </p:cNvSpPr>
          <p:nvPr/>
        </p:nvSpPr>
        <p:spPr>
          <a:xfrm>
            <a:off x="381000" y="355174"/>
            <a:ext cx="1667256" cy="2544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all" dirty="0">
                <a:solidFill>
                  <a:schemeClr val="bg2"/>
                </a:solidFill>
                <a:latin typeface="Graphik Black" charset="0"/>
                <a:ea typeface="Graphik Black" charset="0"/>
                <a:cs typeface="Graphik Black" charset="0"/>
              </a:rPr>
              <a:t>Trend 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7CD58E-05DC-C349-ADFD-47D1899AE7AA}"/>
              </a:ext>
            </a:extLst>
          </p:cNvPr>
          <p:cNvCxnSpPr/>
          <p:nvPr/>
        </p:nvCxnSpPr>
        <p:spPr>
          <a:xfrm>
            <a:off x="381000" y="731520"/>
            <a:ext cx="138684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58815" y="6396224"/>
            <a:ext cx="457198" cy="167676"/>
          </a:xfrm>
        </p:spPr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 Placeholder 4"/>
          <p:cNvSpPr txBox="1">
            <a:spLocks/>
          </p:cNvSpPr>
          <p:nvPr/>
        </p:nvSpPr>
        <p:spPr>
          <a:xfrm>
            <a:off x="7397497" y="5502381"/>
            <a:ext cx="1195998" cy="288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Multiple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Responses</a:t>
            </a:r>
            <a:endParaRPr lang="en-US" sz="1200" b="1" dirty="0">
              <a:solidFill>
                <a:schemeClr val="bg1"/>
              </a:solidFill>
              <a:latin typeface="Graphik Black" charset="0"/>
              <a:ea typeface="Graphik Black" charset="0"/>
              <a:cs typeface="Graphik Blac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Graphik" panose="020B0604020202020204"/>
                <a:ea typeface=""/>
                <a:cs typeface=""/>
              </a:rPr>
              <a:t>Base = Total sample; n=88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solidFill>
                <a:schemeClr val="bg1"/>
              </a:solidFill>
              <a:latin typeface="Graphik Black" charset="0"/>
              <a:ea typeface="Graphik Black" charset="0"/>
              <a:cs typeface="Graphik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5F37F2-9E38-CB48-B9FA-1E2106DA8D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" y="-2177"/>
            <a:ext cx="12188132" cy="68601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Trend 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0998" y="2865120"/>
            <a:ext cx="6507482" cy="218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BETTER FOUNDATIONS ARE needed to realize digital value</a:t>
            </a:r>
          </a:p>
        </p:txBody>
      </p:sp>
      <p:sp>
        <p:nvSpPr>
          <p:cNvPr id="7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681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11791" y="6400583"/>
            <a:ext cx="457198" cy="184152"/>
          </a:xfrm>
        </p:spPr>
        <p:txBody>
          <a:bodyPr/>
          <a:lstStyle/>
          <a:p>
            <a:fld id="{C4870E87-6CA1-5548-A01D-742DADC366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197" y="2353524"/>
            <a:ext cx="5289203" cy="1169246"/>
          </a:xfrm>
        </p:spPr>
        <p:txBody>
          <a:bodyPr/>
          <a:lstStyle/>
          <a:p>
            <a:r>
              <a:rPr lang="en-US" sz="1600" b="1" dirty="0">
                <a:latin typeface="Graphik Black" charset="0"/>
                <a:ea typeface="Graphik Black" charset="0"/>
                <a:cs typeface="Graphik Black" charset="0"/>
              </a:rPr>
              <a:t>Which role in your company is </a:t>
            </a:r>
            <a:r>
              <a:rPr lang="en-US" sz="1600" b="1" dirty="0">
                <a:solidFill>
                  <a:schemeClr val="accent1"/>
                </a:solidFill>
                <a:latin typeface="Graphik Black" charset="0"/>
                <a:ea typeface="Graphik Black" charset="0"/>
                <a:cs typeface="Graphik Black" charset="0"/>
              </a:rPr>
              <a:t>primarily</a:t>
            </a:r>
            <a:r>
              <a:rPr lang="en-US" sz="1600" b="1" dirty="0">
                <a:latin typeface="Graphik Black" charset="0"/>
                <a:ea typeface="Graphik Black" charset="0"/>
                <a:cs typeface="Graphik Black" charset="0"/>
              </a:rPr>
              <a:t> responsible for driving its digital strategy and agenda?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0281" y="1702542"/>
            <a:ext cx="5278120" cy="876836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accent1"/>
                </a:solidFill>
              </a:rPr>
              <a:t>…But they may not be adequately prepared</a:t>
            </a:r>
          </a:p>
        </p:txBody>
      </p:sp>
      <p:sp>
        <p:nvSpPr>
          <p:cNvPr id="37" name="Text Placeholder 4"/>
          <p:cNvSpPr txBox="1">
            <a:spLocks/>
          </p:cNvSpPr>
          <p:nvPr/>
        </p:nvSpPr>
        <p:spPr>
          <a:xfrm>
            <a:off x="422277" y="5878395"/>
            <a:ext cx="3955314" cy="46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Graphik Black" charset="0"/>
                <a:ea typeface="Graphik Black" charset="0"/>
                <a:cs typeface="Graphik Black" charset="0"/>
              </a:rPr>
              <a:t>Unique responses</a:t>
            </a:r>
            <a:endParaRPr lang="en-US" sz="1200" b="1" dirty="0">
              <a:solidFill>
                <a:srgbClr val="000000"/>
              </a:solidFill>
              <a:latin typeface="Graphik Black" charset="0"/>
              <a:ea typeface="Graphik Black" charset="0"/>
              <a:cs typeface="Graphik Black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Graphik" panose="020B0604020202020204"/>
                <a:ea typeface=""/>
                <a:cs typeface=""/>
              </a:rPr>
              <a:t>Base = Total sample; n=88</a:t>
            </a:r>
            <a:endParaRPr lang="en-US" sz="1400" dirty="0">
              <a:solidFill>
                <a:srgbClr val="000000"/>
              </a:solidFill>
              <a:latin typeface="Graphik" panose="020B0604020202020204"/>
              <a:ea typeface=""/>
              <a:cs typeface=""/>
            </a:endParaRP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2136" y="2352071"/>
            <a:ext cx="5348861" cy="1169246"/>
          </a:xfrm>
        </p:spPr>
        <p:txBody>
          <a:bodyPr/>
          <a:lstStyle/>
          <a:p>
            <a:r>
              <a:rPr lang="en-US" sz="1600" b="1" dirty="0">
                <a:latin typeface="Graphik Black" charset="0"/>
                <a:ea typeface="Graphik Black" charset="0"/>
                <a:cs typeface="Graphik Black" charset="0"/>
              </a:rPr>
              <a:t>How would you plan to carry out these digital technology investments?</a:t>
            </a:r>
          </a:p>
        </p:txBody>
      </p:sp>
      <p:sp>
        <p:nvSpPr>
          <p:cNvPr id="11" name="Title 11"/>
          <p:cNvSpPr txBox="1">
            <a:spLocks/>
          </p:cNvSpPr>
          <p:nvPr/>
        </p:nvSpPr>
        <p:spPr>
          <a:xfrm>
            <a:off x="6445476" y="1706428"/>
            <a:ext cx="5885714" cy="876836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…and most know they cannot “go it alone”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21546" y="3321077"/>
            <a:ext cx="1040393" cy="763742"/>
            <a:chOff x="6572490" y="4117791"/>
            <a:chExt cx="698500" cy="512762"/>
          </a:xfrm>
        </p:grpSpPr>
        <p:grpSp>
          <p:nvGrpSpPr>
            <p:cNvPr id="13" name="Group 101"/>
            <p:cNvGrpSpPr>
              <a:grpSpLocks noChangeAspect="1"/>
            </p:cNvGrpSpPr>
            <p:nvPr/>
          </p:nvGrpSpPr>
          <p:grpSpPr bwMode="auto">
            <a:xfrm>
              <a:off x="6572490" y="4117791"/>
              <a:ext cx="698500" cy="512762"/>
              <a:chOff x="6721" y="605"/>
              <a:chExt cx="440" cy="323"/>
            </a:xfrm>
            <a:solidFill>
              <a:schemeClr val="tx1"/>
            </a:solidFill>
          </p:grpSpPr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6739" y="605"/>
                <a:ext cx="404" cy="269"/>
              </a:xfrm>
              <a:custGeom>
                <a:avLst/>
                <a:gdLst>
                  <a:gd name="T0" fmla="*/ 258 w 264"/>
                  <a:gd name="T1" fmla="*/ 180 h 180"/>
                  <a:gd name="T2" fmla="*/ 252 w 264"/>
                  <a:gd name="T3" fmla="*/ 174 h 180"/>
                  <a:gd name="T4" fmla="*/ 252 w 264"/>
                  <a:gd name="T5" fmla="*/ 24 h 180"/>
                  <a:gd name="T6" fmla="*/ 240 w 264"/>
                  <a:gd name="T7" fmla="*/ 12 h 180"/>
                  <a:gd name="T8" fmla="*/ 24 w 264"/>
                  <a:gd name="T9" fmla="*/ 12 h 180"/>
                  <a:gd name="T10" fmla="*/ 12 w 264"/>
                  <a:gd name="T11" fmla="*/ 24 h 180"/>
                  <a:gd name="T12" fmla="*/ 12 w 264"/>
                  <a:gd name="T13" fmla="*/ 174 h 180"/>
                  <a:gd name="T14" fmla="*/ 6 w 264"/>
                  <a:gd name="T15" fmla="*/ 180 h 180"/>
                  <a:gd name="T16" fmla="*/ 0 w 264"/>
                  <a:gd name="T17" fmla="*/ 174 h 180"/>
                  <a:gd name="T18" fmla="*/ 0 w 264"/>
                  <a:gd name="T19" fmla="*/ 24 h 180"/>
                  <a:gd name="T20" fmla="*/ 24 w 264"/>
                  <a:gd name="T21" fmla="*/ 0 h 180"/>
                  <a:gd name="T22" fmla="*/ 240 w 264"/>
                  <a:gd name="T23" fmla="*/ 0 h 180"/>
                  <a:gd name="T24" fmla="*/ 264 w 264"/>
                  <a:gd name="T25" fmla="*/ 24 h 180"/>
                  <a:gd name="T26" fmla="*/ 264 w 264"/>
                  <a:gd name="T27" fmla="*/ 174 h 180"/>
                  <a:gd name="T28" fmla="*/ 258 w 264"/>
                  <a:gd name="T2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180">
                    <a:moveTo>
                      <a:pt x="258" y="180"/>
                    </a:moveTo>
                    <a:cubicBezTo>
                      <a:pt x="255" y="180"/>
                      <a:pt x="252" y="178"/>
                      <a:pt x="252" y="174"/>
                    </a:cubicBezTo>
                    <a:cubicBezTo>
                      <a:pt x="252" y="24"/>
                      <a:pt x="252" y="24"/>
                      <a:pt x="252" y="24"/>
                    </a:cubicBezTo>
                    <a:cubicBezTo>
                      <a:pt x="252" y="18"/>
                      <a:pt x="246" y="12"/>
                      <a:pt x="2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2"/>
                      <a:pt x="12" y="18"/>
                      <a:pt x="12" y="24"/>
                    </a:cubicBezTo>
                    <a:cubicBezTo>
                      <a:pt x="12" y="174"/>
                      <a:pt x="12" y="174"/>
                      <a:pt x="12" y="174"/>
                    </a:cubicBezTo>
                    <a:cubicBezTo>
                      <a:pt x="12" y="178"/>
                      <a:pt x="9" y="180"/>
                      <a:pt x="6" y="180"/>
                    </a:cubicBezTo>
                    <a:cubicBezTo>
                      <a:pt x="3" y="180"/>
                      <a:pt x="0" y="178"/>
                      <a:pt x="0" y="17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3" y="0"/>
                      <a:pt x="264" y="11"/>
                      <a:pt x="264" y="24"/>
                    </a:cubicBezTo>
                    <a:cubicBezTo>
                      <a:pt x="264" y="174"/>
                      <a:pt x="264" y="174"/>
                      <a:pt x="264" y="174"/>
                    </a:cubicBezTo>
                    <a:cubicBezTo>
                      <a:pt x="264" y="178"/>
                      <a:pt x="261" y="180"/>
                      <a:pt x="2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03"/>
              <p:cNvSpPr>
                <a:spLocks noEditPoints="1"/>
              </p:cNvSpPr>
              <p:nvPr/>
            </p:nvSpPr>
            <p:spPr bwMode="auto">
              <a:xfrm>
                <a:off x="6721" y="856"/>
                <a:ext cx="440" cy="72"/>
              </a:xfrm>
              <a:custGeom>
                <a:avLst/>
                <a:gdLst>
                  <a:gd name="T0" fmla="*/ 270 w 288"/>
                  <a:gd name="T1" fmla="*/ 48 h 48"/>
                  <a:gd name="T2" fmla="*/ 18 w 288"/>
                  <a:gd name="T3" fmla="*/ 48 h 48"/>
                  <a:gd name="T4" fmla="*/ 0 w 288"/>
                  <a:gd name="T5" fmla="*/ 30 h 48"/>
                  <a:gd name="T6" fmla="*/ 0 w 288"/>
                  <a:gd name="T7" fmla="*/ 6 h 48"/>
                  <a:gd name="T8" fmla="*/ 6 w 288"/>
                  <a:gd name="T9" fmla="*/ 0 h 48"/>
                  <a:gd name="T10" fmla="*/ 114 w 288"/>
                  <a:gd name="T11" fmla="*/ 0 h 48"/>
                  <a:gd name="T12" fmla="*/ 120 w 288"/>
                  <a:gd name="T13" fmla="*/ 6 h 48"/>
                  <a:gd name="T14" fmla="*/ 120 w 288"/>
                  <a:gd name="T15" fmla="*/ 12 h 48"/>
                  <a:gd name="T16" fmla="*/ 168 w 288"/>
                  <a:gd name="T17" fmla="*/ 12 h 48"/>
                  <a:gd name="T18" fmla="*/ 168 w 288"/>
                  <a:gd name="T19" fmla="*/ 6 h 48"/>
                  <a:gd name="T20" fmla="*/ 174 w 288"/>
                  <a:gd name="T21" fmla="*/ 0 h 48"/>
                  <a:gd name="T22" fmla="*/ 282 w 288"/>
                  <a:gd name="T23" fmla="*/ 0 h 48"/>
                  <a:gd name="T24" fmla="*/ 288 w 288"/>
                  <a:gd name="T25" fmla="*/ 6 h 48"/>
                  <a:gd name="T26" fmla="*/ 288 w 288"/>
                  <a:gd name="T27" fmla="*/ 30 h 48"/>
                  <a:gd name="T28" fmla="*/ 270 w 288"/>
                  <a:gd name="T29" fmla="*/ 48 h 48"/>
                  <a:gd name="T30" fmla="*/ 12 w 288"/>
                  <a:gd name="T31" fmla="*/ 12 h 48"/>
                  <a:gd name="T32" fmla="*/ 12 w 288"/>
                  <a:gd name="T33" fmla="*/ 30 h 48"/>
                  <a:gd name="T34" fmla="*/ 18 w 288"/>
                  <a:gd name="T35" fmla="*/ 36 h 48"/>
                  <a:gd name="T36" fmla="*/ 270 w 288"/>
                  <a:gd name="T37" fmla="*/ 36 h 48"/>
                  <a:gd name="T38" fmla="*/ 276 w 288"/>
                  <a:gd name="T39" fmla="*/ 30 h 48"/>
                  <a:gd name="T40" fmla="*/ 276 w 288"/>
                  <a:gd name="T41" fmla="*/ 12 h 48"/>
                  <a:gd name="T42" fmla="*/ 180 w 288"/>
                  <a:gd name="T43" fmla="*/ 12 h 48"/>
                  <a:gd name="T44" fmla="*/ 180 w 288"/>
                  <a:gd name="T45" fmla="*/ 18 h 48"/>
                  <a:gd name="T46" fmla="*/ 174 w 288"/>
                  <a:gd name="T47" fmla="*/ 24 h 48"/>
                  <a:gd name="T48" fmla="*/ 114 w 288"/>
                  <a:gd name="T49" fmla="*/ 24 h 48"/>
                  <a:gd name="T50" fmla="*/ 108 w 288"/>
                  <a:gd name="T51" fmla="*/ 18 h 48"/>
                  <a:gd name="T52" fmla="*/ 108 w 288"/>
                  <a:gd name="T53" fmla="*/ 12 h 48"/>
                  <a:gd name="T54" fmla="*/ 12 w 288"/>
                  <a:gd name="T55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8" h="48">
                    <a:moveTo>
                      <a:pt x="270" y="48"/>
                    </a:moveTo>
                    <a:cubicBezTo>
                      <a:pt x="18" y="48"/>
                      <a:pt x="18" y="48"/>
                      <a:pt x="18" y="48"/>
                    </a:cubicBezTo>
                    <a:cubicBezTo>
                      <a:pt x="8" y="48"/>
                      <a:pt x="0" y="40"/>
                      <a:pt x="0" y="3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7" y="0"/>
                      <a:pt x="120" y="3"/>
                      <a:pt x="120" y="6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68" y="12"/>
                      <a:pt x="168" y="12"/>
                      <a:pt x="168" y="12"/>
                    </a:cubicBezTo>
                    <a:cubicBezTo>
                      <a:pt x="168" y="6"/>
                      <a:pt x="168" y="6"/>
                      <a:pt x="168" y="6"/>
                    </a:cubicBezTo>
                    <a:cubicBezTo>
                      <a:pt x="168" y="3"/>
                      <a:pt x="171" y="0"/>
                      <a:pt x="174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5" y="0"/>
                      <a:pt x="288" y="3"/>
                      <a:pt x="288" y="6"/>
                    </a:cubicBezTo>
                    <a:cubicBezTo>
                      <a:pt x="288" y="30"/>
                      <a:pt x="288" y="30"/>
                      <a:pt x="288" y="30"/>
                    </a:cubicBezTo>
                    <a:cubicBezTo>
                      <a:pt x="288" y="40"/>
                      <a:pt x="280" y="48"/>
                      <a:pt x="270" y="48"/>
                    </a:cubicBezTo>
                    <a:close/>
                    <a:moveTo>
                      <a:pt x="12" y="12"/>
                    </a:move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4"/>
                      <a:pt x="15" y="36"/>
                      <a:pt x="18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3" y="36"/>
                      <a:pt x="276" y="34"/>
                      <a:pt x="276" y="30"/>
                    </a:cubicBezTo>
                    <a:cubicBezTo>
                      <a:pt x="276" y="12"/>
                      <a:pt x="276" y="12"/>
                      <a:pt x="276" y="12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80" y="18"/>
                      <a:pt x="180" y="18"/>
                      <a:pt x="180" y="18"/>
                    </a:cubicBezTo>
                    <a:cubicBezTo>
                      <a:pt x="180" y="22"/>
                      <a:pt x="177" y="24"/>
                      <a:pt x="174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1" y="24"/>
                      <a:pt x="108" y="22"/>
                      <a:pt x="108" y="18"/>
                    </a:cubicBezTo>
                    <a:cubicBezTo>
                      <a:pt x="108" y="12"/>
                      <a:pt x="108" y="12"/>
                      <a:pt x="108" y="12"/>
                    </a:cubicBez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91"/>
            <p:cNvGrpSpPr>
              <a:grpSpLocks noChangeAspect="1"/>
            </p:cNvGrpSpPr>
            <p:nvPr/>
          </p:nvGrpSpPr>
          <p:grpSpPr bwMode="auto">
            <a:xfrm>
              <a:off x="6772946" y="4182515"/>
              <a:ext cx="297588" cy="297588"/>
              <a:chOff x="3624" y="1888"/>
              <a:chExt cx="426" cy="426"/>
            </a:xfrm>
            <a:solidFill>
              <a:schemeClr val="tx1"/>
            </a:solidFill>
          </p:grpSpPr>
          <p:sp>
            <p:nvSpPr>
              <p:cNvPr id="24" name="Freeform 92"/>
              <p:cNvSpPr>
                <a:spLocks/>
              </p:cNvSpPr>
              <p:nvPr/>
            </p:nvSpPr>
            <p:spPr bwMode="auto">
              <a:xfrm>
                <a:off x="3624" y="1888"/>
                <a:ext cx="426" cy="426"/>
              </a:xfrm>
              <a:custGeom>
                <a:avLst/>
                <a:gdLst>
                  <a:gd name="T0" fmla="*/ 144 w 288"/>
                  <a:gd name="T1" fmla="*/ 288 h 288"/>
                  <a:gd name="T2" fmla="*/ 0 w 288"/>
                  <a:gd name="T3" fmla="*/ 144 h 288"/>
                  <a:gd name="T4" fmla="*/ 144 w 288"/>
                  <a:gd name="T5" fmla="*/ 0 h 288"/>
                  <a:gd name="T6" fmla="*/ 288 w 288"/>
                  <a:gd name="T7" fmla="*/ 144 h 288"/>
                  <a:gd name="T8" fmla="*/ 282 w 288"/>
                  <a:gd name="T9" fmla="*/ 150 h 288"/>
                  <a:gd name="T10" fmla="*/ 276 w 288"/>
                  <a:gd name="T11" fmla="*/ 144 h 288"/>
                  <a:gd name="T12" fmla="*/ 144 w 288"/>
                  <a:gd name="T13" fmla="*/ 12 h 288"/>
                  <a:gd name="T14" fmla="*/ 12 w 288"/>
                  <a:gd name="T15" fmla="*/ 144 h 288"/>
                  <a:gd name="T16" fmla="*/ 144 w 288"/>
                  <a:gd name="T17" fmla="*/ 276 h 288"/>
                  <a:gd name="T18" fmla="*/ 150 w 288"/>
                  <a:gd name="T19" fmla="*/ 282 h 288"/>
                  <a:gd name="T20" fmla="*/ 144 w 288"/>
                  <a:gd name="T21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288">
                    <a:moveTo>
                      <a:pt x="144" y="288"/>
                    </a:moveTo>
                    <a:cubicBezTo>
                      <a:pt x="65" y="288"/>
                      <a:pt x="0" y="224"/>
                      <a:pt x="0" y="144"/>
                    </a:cubicBezTo>
                    <a:cubicBezTo>
                      <a:pt x="0" y="65"/>
                      <a:pt x="65" y="0"/>
                      <a:pt x="144" y="0"/>
                    </a:cubicBezTo>
                    <a:cubicBezTo>
                      <a:pt x="224" y="0"/>
                      <a:pt x="288" y="65"/>
                      <a:pt x="288" y="144"/>
                    </a:cubicBezTo>
                    <a:cubicBezTo>
                      <a:pt x="288" y="148"/>
                      <a:pt x="286" y="150"/>
                      <a:pt x="282" y="150"/>
                    </a:cubicBezTo>
                    <a:cubicBezTo>
                      <a:pt x="279" y="150"/>
                      <a:pt x="276" y="148"/>
                      <a:pt x="276" y="144"/>
                    </a:cubicBezTo>
                    <a:cubicBezTo>
                      <a:pt x="276" y="72"/>
                      <a:pt x="217" y="12"/>
                      <a:pt x="144" y="12"/>
                    </a:cubicBezTo>
                    <a:cubicBezTo>
                      <a:pt x="71" y="12"/>
                      <a:pt x="12" y="72"/>
                      <a:pt x="12" y="144"/>
                    </a:cubicBezTo>
                    <a:cubicBezTo>
                      <a:pt x="12" y="217"/>
                      <a:pt x="71" y="276"/>
                      <a:pt x="144" y="276"/>
                    </a:cubicBezTo>
                    <a:cubicBezTo>
                      <a:pt x="148" y="276"/>
                      <a:pt x="150" y="279"/>
                      <a:pt x="150" y="282"/>
                    </a:cubicBezTo>
                    <a:cubicBezTo>
                      <a:pt x="150" y="286"/>
                      <a:pt x="148" y="288"/>
                      <a:pt x="144" y="288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5" name="Freeform 93"/>
              <p:cNvSpPr>
                <a:spLocks noEditPoints="1"/>
              </p:cNvSpPr>
              <p:nvPr/>
            </p:nvSpPr>
            <p:spPr bwMode="auto">
              <a:xfrm>
                <a:off x="3827" y="2101"/>
                <a:ext cx="216" cy="213"/>
              </a:xfrm>
              <a:custGeom>
                <a:avLst/>
                <a:gdLst>
                  <a:gd name="T0" fmla="*/ 56 w 146"/>
                  <a:gd name="T1" fmla="*/ 144 h 144"/>
                  <a:gd name="T2" fmla="*/ 50 w 146"/>
                  <a:gd name="T3" fmla="*/ 127 h 144"/>
                  <a:gd name="T4" fmla="*/ 28 w 146"/>
                  <a:gd name="T5" fmla="*/ 126 h 144"/>
                  <a:gd name="T6" fmla="*/ 2 w 146"/>
                  <a:gd name="T7" fmla="*/ 93 h 144"/>
                  <a:gd name="T8" fmla="*/ 4 w 146"/>
                  <a:gd name="T9" fmla="*/ 85 h 144"/>
                  <a:gd name="T10" fmla="*/ 13 w 146"/>
                  <a:gd name="T11" fmla="*/ 72 h 144"/>
                  <a:gd name="T12" fmla="*/ 4 w 146"/>
                  <a:gd name="T13" fmla="*/ 60 h 144"/>
                  <a:gd name="T14" fmla="*/ 20 w 146"/>
                  <a:gd name="T15" fmla="*/ 21 h 144"/>
                  <a:gd name="T16" fmla="*/ 38 w 146"/>
                  <a:gd name="T17" fmla="*/ 24 h 144"/>
                  <a:gd name="T18" fmla="*/ 50 w 146"/>
                  <a:gd name="T19" fmla="*/ 6 h 144"/>
                  <a:gd name="T20" fmla="*/ 92 w 146"/>
                  <a:gd name="T21" fmla="*/ 0 h 144"/>
                  <a:gd name="T22" fmla="*/ 98 w 146"/>
                  <a:gd name="T23" fmla="*/ 18 h 144"/>
                  <a:gd name="T24" fmla="*/ 119 w 146"/>
                  <a:gd name="T25" fmla="*/ 19 h 144"/>
                  <a:gd name="T26" fmla="*/ 127 w 146"/>
                  <a:gd name="T27" fmla="*/ 21 h 144"/>
                  <a:gd name="T28" fmla="*/ 143 w 146"/>
                  <a:gd name="T29" fmla="*/ 60 h 144"/>
                  <a:gd name="T30" fmla="*/ 133 w 146"/>
                  <a:gd name="T31" fmla="*/ 72 h 144"/>
                  <a:gd name="T32" fmla="*/ 143 w 146"/>
                  <a:gd name="T33" fmla="*/ 85 h 144"/>
                  <a:gd name="T34" fmla="*/ 127 w 146"/>
                  <a:gd name="T35" fmla="*/ 124 h 144"/>
                  <a:gd name="T36" fmla="*/ 119 w 146"/>
                  <a:gd name="T37" fmla="*/ 126 h 144"/>
                  <a:gd name="T38" fmla="*/ 98 w 146"/>
                  <a:gd name="T39" fmla="*/ 127 h 144"/>
                  <a:gd name="T40" fmla="*/ 92 w 146"/>
                  <a:gd name="T41" fmla="*/ 144 h 144"/>
                  <a:gd name="T42" fmla="*/ 86 w 146"/>
                  <a:gd name="T43" fmla="*/ 132 h 144"/>
                  <a:gd name="T44" fmla="*/ 89 w 146"/>
                  <a:gd name="T45" fmla="*/ 118 h 144"/>
                  <a:gd name="T46" fmla="*/ 112 w 146"/>
                  <a:gd name="T47" fmla="*/ 108 h 144"/>
                  <a:gd name="T48" fmla="*/ 131 w 146"/>
                  <a:gd name="T49" fmla="*/ 92 h 144"/>
                  <a:gd name="T50" fmla="*/ 121 w 146"/>
                  <a:gd name="T51" fmla="*/ 81 h 144"/>
                  <a:gd name="T52" fmla="*/ 121 w 146"/>
                  <a:gd name="T53" fmla="*/ 64 h 144"/>
                  <a:gd name="T54" fmla="*/ 131 w 146"/>
                  <a:gd name="T55" fmla="*/ 53 h 144"/>
                  <a:gd name="T56" fmla="*/ 112 w 146"/>
                  <a:gd name="T57" fmla="*/ 37 h 144"/>
                  <a:gd name="T58" fmla="*/ 89 w 146"/>
                  <a:gd name="T59" fmla="*/ 27 h 144"/>
                  <a:gd name="T60" fmla="*/ 86 w 146"/>
                  <a:gd name="T61" fmla="*/ 12 h 144"/>
                  <a:gd name="T62" fmla="*/ 62 w 146"/>
                  <a:gd name="T63" fmla="*/ 22 h 144"/>
                  <a:gd name="T64" fmla="*/ 42 w 146"/>
                  <a:gd name="T65" fmla="*/ 36 h 144"/>
                  <a:gd name="T66" fmla="*/ 27 w 146"/>
                  <a:gd name="T67" fmla="*/ 32 h 144"/>
                  <a:gd name="T68" fmla="*/ 23 w 146"/>
                  <a:gd name="T69" fmla="*/ 57 h 144"/>
                  <a:gd name="T70" fmla="*/ 25 w 146"/>
                  <a:gd name="T71" fmla="*/ 72 h 144"/>
                  <a:gd name="T72" fmla="*/ 23 w 146"/>
                  <a:gd name="T73" fmla="*/ 88 h 144"/>
                  <a:gd name="T74" fmla="*/ 27 w 146"/>
                  <a:gd name="T75" fmla="*/ 113 h 144"/>
                  <a:gd name="T76" fmla="*/ 42 w 146"/>
                  <a:gd name="T77" fmla="*/ 109 h 144"/>
                  <a:gd name="T78" fmla="*/ 62 w 146"/>
                  <a:gd name="T79" fmla="*/ 12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144">
                    <a:moveTo>
                      <a:pt x="92" y="144"/>
                    </a:moveTo>
                    <a:cubicBezTo>
                      <a:pt x="56" y="144"/>
                      <a:pt x="56" y="144"/>
                      <a:pt x="56" y="144"/>
                    </a:cubicBezTo>
                    <a:cubicBezTo>
                      <a:pt x="52" y="144"/>
                      <a:pt x="50" y="142"/>
                      <a:pt x="50" y="138"/>
                    </a:cubicBezTo>
                    <a:cubicBezTo>
                      <a:pt x="50" y="127"/>
                      <a:pt x="50" y="127"/>
                      <a:pt x="50" y="127"/>
                    </a:cubicBezTo>
                    <a:cubicBezTo>
                      <a:pt x="46" y="126"/>
                      <a:pt x="42" y="124"/>
                      <a:pt x="38" y="121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5" y="128"/>
                      <a:pt x="22" y="127"/>
                      <a:pt x="20" y="124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1" y="91"/>
                      <a:pt x="1" y="90"/>
                      <a:pt x="1" y="88"/>
                    </a:cubicBezTo>
                    <a:cubicBezTo>
                      <a:pt x="2" y="87"/>
                      <a:pt x="3" y="85"/>
                      <a:pt x="4" y="85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77"/>
                      <a:pt x="13" y="75"/>
                      <a:pt x="13" y="72"/>
                    </a:cubicBezTo>
                    <a:cubicBezTo>
                      <a:pt x="13" y="70"/>
                      <a:pt x="14" y="68"/>
                      <a:pt x="14" y="66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1" y="59"/>
                      <a:pt x="0" y="55"/>
                      <a:pt x="2" y="5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2" y="18"/>
                      <a:pt x="25" y="17"/>
                      <a:pt x="28" y="19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42" y="21"/>
                      <a:pt x="46" y="19"/>
                      <a:pt x="50" y="18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2" y="0"/>
                      <a:pt x="56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5" y="0"/>
                      <a:pt x="98" y="3"/>
                      <a:pt x="98" y="6"/>
                    </a:cubicBezTo>
                    <a:cubicBezTo>
                      <a:pt x="98" y="18"/>
                      <a:pt x="98" y="18"/>
                      <a:pt x="98" y="18"/>
                    </a:cubicBezTo>
                    <a:cubicBezTo>
                      <a:pt x="102" y="19"/>
                      <a:pt x="106" y="22"/>
                      <a:pt x="109" y="24"/>
                    </a:cubicBezTo>
                    <a:cubicBezTo>
                      <a:pt x="119" y="19"/>
                      <a:pt x="119" y="19"/>
                      <a:pt x="119" y="19"/>
                    </a:cubicBezTo>
                    <a:cubicBezTo>
                      <a:pt x="120" y="18"/>
                      <a:pt x="122" y="18"/>
                      <a:pt x="123" y="18"/>
                    </a:cubicBezTo>
                    <a:cubicBezTo>
                      <a:pt x="125" y="18"/>
                      <a:pt x="126" y="19"/>
                      <a:pt x="127" y="21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6" y="55"/>
                      <a:pt x="145" y="59"/>
                      <a:pt x="143" y="60"/>
                    </a:cubicBezTo>
                    <a:cubicBezTo>
                      <a:pt x="133" y="66"/>
                      <a:pt x="133" y="66"/>
                      <a:pt x="133" y="66"/>
                    </a:cubicBezTo>
                    <a:cubicBezTo>
                      <a:pt x="133" y="68"/>
                      <a:pt x="133" y="70"/>
                      <a:pt x="133" y="72"/>
                    </a:cubicBezTo>
                    <a:cubicBezTo>
                      <a:pt x="133" y="75"/>
                      <a:pt x="133" y="77"/>
                      <a:pt x="133" y="79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5" y="86"/>
                      <a:pt x="146" y="90"/>
                      <a:pt x="145" y="93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6" y="125"/>
                      <a:pt x="125" y="126"/>
                      <a:pt x="123" y="127"/>
                    </a:cubicBezTo>
                    <a:cubicBezTo>
                      <a:pt x="122" y="127"/>
                      <a:pt x="120" y="127"/>
                      <a:pt x="119" y="126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06" y="123"/>
                      <a:pt x="102" y="125"/>
                      <a:pt x="98" y="127"/>
                    </a:cubicBezTo>
                    <a:cubicBezTo>
                      <a:pt x="98" y="138"/>
                      <a:pt x="98" y="138"/>
                      <a:pt x="98" y="138"/>
                    </a:cubicBezTo>
                    <a:cubicBezTo>
                      <a:pt x="98" y="142"/>
                      <a:pt x="95" y="144"/>
                      <a:pt x="92" y="144"/>
                    </a:cubicBezTo>
                    <a:close/>
                    <a:moveTo>
                      <a:pt x="62" y="132"/>
                    </a:moveTo>
                    <a:cubicBezTo>
                      <a:pt x="86" y="132"/>
                      <a:pt x="86" y="132"/>
                      <a:pt x="86" y="132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1"/>
                      <a:pt x="87" y="119"/>
                      <a:pt x="89" y="118"/>
                    </a:cubicBezTo>
                    <a:cubicBezTo>
                      <a:pt x="95" y="116"/>
                      <a:pt x="100" y="113"/>
                      <a:pt x="105" y="109"/>
                    </a:cubicBezTo>
                    <a:cubicBezTo>
                      <a:pt x="107" y="107"/>
                      <a:pt x="109" y="107"/>
                      <a:pt x="112" y="108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31" y="92"/>
                      <a:pt x="131" y="92"/>
                      <a:pt x="131" y="92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1" y="86"/>
                      <a:pt x="120" y="84"/>
                      <a:pt x="121" y="81"/>
                    </a:cubicBezTo>
                    <a:cubicBezTo>
                      <a:pt x="121" y="78"/>
                      <a:pt x="121" y="75"/>
                      <a:pt x="121" y="72"/>
                    </a:cubicBezTo>
                    <a:cubicBezTo>
                      <a:pt x="121" y="70"/>
                      <a:pt x="121" y="67"/>
                      <a:pt x="121" y="64"/>
                    </a:cubicBezTo>
                    <a:cubicBezTo>
                      <a:pt x="120" y="61"/>
                      <a:pt x="121" y="59"/>
                      <a:pt x="123" y="57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09" y="38"/>
                      <a:pt x="107" y="38"/>
                      <a:pt x="105" y="36"/>
                    </a:cubicBezTo>
                    <a:cubicBezTo>
                      <a:pt x="100" y="32"/>
                      <a:pt x="95" y="29"/>
                      <a:pt x="89" y="27"/>
                    </a:cubicBezTo>
                    <a:cubicBezTo>
                      <a:pt x="87" y="26"/>
                      <a:pt x="86" y="24"/>
                      <a:pt x="86" y="22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4"/>
                      <a:pt x="60" y="27"/>
                      <a:pt x="57" y="27"/>
                    </a:cubicBezTo>
                    <a:cubicBezTo>
                      <a:pt x="52" y="29"/>
                      <a:pt x="46" y="33"/>
                      <a:pt x="42" y="36"/>
                    </a:cubicBezTo>
                    <a:cubicBezTo>
                      <a:pt x="40" y="38"/>
                      <a:pt x="38" y="38"/>
                      <a:pt x="35" y="37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9"/>
                      <a:pt x="27" y="61"/>
                      <a:pt x="26" y="64"/>
                    </a:cubicBezTo>
                    <a:cubicBezTo>
                      <a:pt x="26" y="67"/>
                      <a:pt x="25" y="70"/>
                      <a:pt x="25" y="72"/>
                    </a:cubicBezTo>
                    <a:cubicBezTo>
                      <a:pt x="25" y="75"/>
                      <a:pt x="26" y="78"/>
                      <a:pt x="26" y="81"/>
                    </a:cubicBezTo>
                    <a:cubicBezTo>
                      <a:pt x="27" y="84"/>
                      <a:pt x="26" y="86"/>
                      <a:pt x="23" y="88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8" y="107"/>
                      <a:pt x="40" y="107"/>
                      <a:pt x="42" y="109"/>
                    </a:cubicBezTo>
                    <a:cubicBezTo>
                      <a:pt x="46" y="112"/>
                      <a:pt x="52" y="116"/>
                      <a:pt x="58" y="118"/>
                    </a:cubicBezTo>
                    <a:cubicBezTo>
                      <a:pt x="60" y="119"/>
                      <a:pt x="62" y="121"/>
                      <a:pt x="62" y="123"/>
                    </a:cubicBezTo>
                    <a:lnTo>
                      <a:pt x="62" y="132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6" name="Freeform 94"/>
              <p:cNvSpPr>
                <a:spLocks noEditPoints="1"/>
              </p:cNvSpPr>
              <p:nvPr/>
            </p:nvSpPr>
            <p:spPr bwMode="auto">
              <a:xfrm>
                <a:off x="3890" y="2163"/>
                <a:ext cx="89" cy="89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  <a:gd name="T10" fmla="*/ 30 w 60"/>
                  <a:gd name="T11" fmla="*/ 12 h 60"/>
                  <a:gd name="T12" fmla="*/ 12 w 60"/>
                  <a:gd name="T13" fmla="*/ 30 h 60"/>
                  <a:gd name="T14" fmla="*/ 30 w 60"/>
                  <a:gd name="T15" fmla="*/ 48 h 60"/>
                  <a:gd name="T16" fmla="*/ 48 w 60"/>
                  <a:gd name="T17" fmla="*/ 30 h 60"/>
                  <a:gd name="T18" fmla="*/ 30 w 60"/>
                  <a:gd name="T1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14" y="60"/>
                      <a:pt x="0" y="47"/>
                      <a:pt x="0" y="30"/>
                    </a:cubicBezTo>
                    <a:cubicBezTo>
                      <a:pt x="0" y="14"/>
                      <a:pt x="14" y="0"/>
                      <a:pt x="30" y="0"/>
                    </a:cubicBezTo>
                    <a:cubicBezTo>
                      <a:pt x="47" y="0"/>
                      <a:pt x="60" y="14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1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1"/>
                      <a:pt x="40" y="12"/>
                      <a:pt x="30" y="1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7" name="Freeform 95"/>
              <p:cNvSpPr>
                <a:spLocks/>
              </p:cNvSpPr>
              <p:nvPr/>
            </p:nvSpPr>
            <p:spPr bwMode="auto">
              <a:xfrm>
                <a:off x="3695" y="1897"/>
                <a:ext cx="212" cy="311"/>
              </a:xfrm>
              <a:custGeom>
                <a:avLst/>
                <a:gdLst>
                  <a:gd name="T0" fmla="*/ 66 w 143"/>
                  <a:gd name="T1" fmla="*/ 210 h 210"/>
                  <a:gd name="T2" fmla="*/ 60 w 143"/>
                  <a:gd name="T3" fmla="*/ 204 h 210"/>
                  <a:gd name="T4" fmla="*/ 60 w 143"/>
                  <a:gd name="T5" fmla="*/ 177 h 210"/>
                  <a:gd name="T6" fmla="*/ 2 w 143"/>
                  <a:gd name="T7" fmla="*/ 131 h 210"/>
                  <a:gd name="T8" fmla="*/ 1 w 143"/>
                  <a:gd name="T9" fmla="*/ 123 h 210"/>
                  <a:gd name="T10" fmla="*/ 28 w 143"/>
                  <a:gd name="T11" fmla="*/ 81 h 210"/>
                  <a:gd name="T12" fmla="*/ 33 w 143"/>
                  <a:gd name="T13" fmla="*/ 78 h 210"/>
                  <a:gd name="T14" fmla="*/ 96 w 143"/>
                  <a:gd name="T15" fmla="*/ 78 h 210"/>
                  <a:gd name="T16" fmla="*/ 96 w 143"/>
                  <a:gd name="T17" fmla="*/ 52 h 210"/>
                  <a:gd name="T18" fmla="*/ 81 w 143"/>
                  <a:gd name="T19" fmla="*/ 41 h 210"/>
                  <a:gd name="T20" fmla="*/ 78 w 143"/>
                  <a:gd name="T21" fmla="*/ 36 h 210"/>
                  <a:gd name="T22" fmla="*/ 81 w 143"/>
                  <a:gd name="T23" fmla="*/ 31 h 210"/>
                  <a:gd name="T24" fmla="*/ 134 w 143"/>
                  <a:gd name="T25" fmla="*/ 1 h 210"/>
                  <a:gd name="T26" fmla="*/ 142 w 143"/>
                  <a:gd name="T27" fmla="*/ 3 h 210"/>
                  <a:gd name="T28" fmla="*/ 140 w 143"/>
                  <a:gd name="T29" fmla="*/ 12 h 210"/>
                  <a:gd name="T30" fmla="*/ 96 w 143"/>
                  <a:gd name="T31" fmla="*/ 37 h 210"/>
                  <a:gd name="T32" fmla="*/ 106 w 143"/>
                  <a:gd name="T33" fmla="*/ 43 h 210"/>
                  <a:gd name="T34" fmla="*/ 108 w 143"/>
                  <a:gd name="T35" fmla="*/ 48 h 210"/>
                  <a:gd name="T36" fmla="*/ 108 w 143"/>
                  <a:gd name="T37" fmla="*/ 84 h 210"/>
                  <a:gd name="T38" fmla="*/ 102 w 143"/>
                  <a:gd name="T39" fmla="*/ 90 h 210"/>
                  <a:gd name="T40" fmla="*/ 37 w 143"/>
                  <a:gd name="T41" fmla="*/ 90 h 210"/>
                  <a:gd name="T42" fmla="*/ 14 w 143"/>
                  <a:gd name="T43" fmla="*/ 125 h 210"/>
                  <a:gd name="T44" fmla="*/ 70 w 143"/>
                  <a:gd name="T45" fmla="*/ 170 h 210"/>
                  <a:gd name="T46" fmla="*/ 72 w 143"/>
                  <a:gd name="T47" fmla="*/ 174 h 210"/>
                  <a:gd name="T48" fmla="*/ 72 w 143"/>
                  <a:gd name="T49" fmla="*/ 204 h 210"/>
                  <a:gd name="T50" fmla="*/ 66 w 143"/>
                  <a:gd name="T51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210">
                    <a:moveTo>
                      <a:pt x="66" y="210"/>
                    </a:moveTo>
                    <a:cubicBezTo>
                      <a:pt x="63" y="210"/>
                      <a:pt x="60" y="208"/>
                      <a:pt x="60" y="204"/>
                    </a:cubicBezTo>
                    <a:cubicBezTo>
                      <a:pt x="60" y="177"/>
                      <a:pt x="60" y="177"/>
                      <a:pt x="60" y="177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0" y="129"/>
                      <a:pt x="0" y="126"/>
                      <a:pt x="1" y="123"/>
                    </a:cubicBezTo>
                    <a:cubicBezTo>
                      <a:pt x="28" y="81"/>
                      <a:pt x="28" y="81"/>
                      <a:pt x="28" y="81"/>
                    </a:cubicBezTo>
                    <a:cubicBezTo>
                      <a:pt x="29" y="79"/>
                      <a:pt x="31" y="78"/>
                      <a:pt x="33" y="78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79" y="40"/>
                      <a:pt x="78" y="38"/>
                      <a:pt x="78" y="36"/>
                    </a:cubicBezTo>
                    <a:cubicBezTo>
                      <a:pt x="78" y="34"/>
                      <a:pt x="79" y="32"/>
                      <a:pt x="81" y="3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6" y="0"/>
                      <a:pt x="140" y="1"/>
                      <a:pt x="142" y="3"/>
                    </a:cubicBezTo>
                    <a:cubicBezTo>
                      <a:pt x="143" y="6"/>
                      <a:pt x="142" y="10"/>
                      <a:pt x="140" y="12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7" y="45"/>
                      <a:pt x="108" y="46"/>
                      <a:pt x="108" y="48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8" y="88"/>
                      <a:pt x="106" y="90"/>
                      <a:pt x="102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1" y="171"/>
                      <a:pt x="72" y="173"/>
                      <a:pt x="72" y="174"/>
                    </a:cubicBezTo>
                    <a:cubicBezTo>
                      <a:pt x="72" y="204"/>
                      <a:pt x="72" y="204"/>
                      <a:pt x="72" y="204"/>
                    </a:cubicBezTo>
                    <a:cubicBezTo>
                      <a:pt x="72" y="208"/>
                      <a:pt x="70" y="210"/>
                      <a:pt x="66" y="210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" name="Freeform 96"/>
              <p:cNvSpPr>
                <a:spLocks/>
              </p:cNvSpPr>
              <p:nvPr/>
            </p:nvSpPr>
            <p:spPr bwMode="auto">
              <a:xfrm>
                <a:off x="3886" y="1955"/>
                <a:ext cx="112" cy="106"/>
              </a:xfrm>
              <a:custGeom>
                <a:avLst/>
                <a:gdLst>
                  <a:gd name="T0" fmla="*/ 6 w 76"/>
                  <a:gd name="T1" fmla="*/ 72 h 72"/>
                  <a:gd name="T2" fmla="*/ 2 w 76"/>
                  <a:gd name="T3" fmla="*/ 71 h 72"/>
                  <a:gd name="T4" fmla="*/ 2 w 76"/>
                  <a:gd name="T5" fmla="*/ 62 h 72"/>
                  <a:gd name="T6" fmla="*/ 23 w 76"/>
                  <a:gd name="T7" fmla="*/ 41 h 72"/>
                  <a:gd name="T8" fmla="*/ 27 w 76"/>
                  <a:gd name="T9" fmla="*/ 39 h 72"/>
                  <a:gd name="T10" fmla="*/ 45 w 76"/>
                  <a:gd name="T11" fmla="*/ 39 h 72"/>
                  <a:gd name="T12" fmla="*/ 64 w 76"/>
                  <a:gd name="T13" fmla="*/ 4 h 72"/>
                  <a:gd name="T14" fmla="*/ 72 w 76"/>
                  <a:gd name="T15" fmla="*/ 1 h 72"/>
                  <a:gd name="T16" fmla="*/ 75 w 76"/>
                  <a:gd name="T17" fmla="*/ 9 h 72"/>
                  <a:gd name="T18" fmla="*/ 54 w 76"/>
                  <a:gd name="T19" fmla="*/ 48 h 72"/>
                  <a:gd name="T20" fmla="*/ 48 w 76"/>
                  <a:gd name="T21" fmla="*/ 51 h 72"/>
                  <a:gd name="T22" fmla="*/ 30 w 76"/>
                  <a:gd name="T23" fmla="*/ 51 h 72"/>
                  <a:gd name="T24" fmla="*/ 11 w 76"/>
                  <a:gd name="T25" fmla="*/ 71 h 72"/>
                  <a:gd name="T26" fmla="*/ 6 w 76"/>
                  <a:gd name="T2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72">
                    <a:moveTo>
                      <a:pt x="6" y="72"/>
                    </a:moveTo>
                    <a:cubicBezTo>
                      <a:pt x="5" y="72"/>
                      <a:pt x="3" y="72"/>
                      <a:pt x="2" y="71"/>
                    </a:cubicBezTo>
                    <a:cubicBezTo>
                      <a:pt x="0" y="68"/>
                      <a:pt x="0" y="65"/>
                      <a:pt x="2" y="62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0"/>
                      <a:pt x="26" y="39"/>
                      <a:pt x="27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6" y="1"/>
                      <a:pt x="69" y="0"/>
                      <a:pt x="72" y="1"/>
                    </a:cubicBezTo>
                    <a:cubicBezTo>
                      <a:pt x="75" y="3"/>
                      <a:pt x="76" y="6"/>
                      <a:pt x="75" y="9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3" y="50"/>
                      <a:pt x="50" y="51"/>
                      <a:pt x="48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9" y="72"/>
                      <a:pt x="8" y="72"/>
                      <a:pt x="6" y="7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445714" y="3312415"/>
            <a:ext cx="1040393" cy="763742"/>
            <a:chOff x="7644866" y="4117791"/>
            <a:chExt cx="698500" cy="512762"/>
          </a:xfrm>
        </p:grpSpPr>
        <p:grpSp>
          <p:nvGrpSpPr>
            <p:cNvPr id="29" name="Group 101"/>
            <p:cNvGrpSpPr>
              <a:grpSpLocks noChangeAspect="1"/>
            </p:cNvGrpSpPr>
            <p:nvPr/>
          </p:nvGrpSpPr>
          <p:grpSpPr bwMode="auto">
            <a:xfrm>
              <a:off x="7644866" y="4117791"/>
              <a:ext cx="698500" cy="512762"/>
              <a:chOff x="6721" y="605"/>
              <a:chExt cx="440" cy="323"/>
            </a:xfrm>
            <a:solidFill>
              <a:schemeClr val="tx1"/>
            </a:solidFill>
          </p:grpSpPr>
          <p:sp>
            <p:nvSpPr>
              <p:cNvPr id="30" name="Freeform 102"/>
              <p:cNvSpPr>
                <a:spLocks/>
              </p:cNvSpPr>
              <p:nvPr/>
            </p:nvSpPr>
            <p:spPr bwMode="auto">
              <a:xfrm>
                <a:off x="6739" y="605"/>
                <a:ext cx="404" cy="269"/>
              </a:xfrm>
              <a:custGeom>
                <a:avLst/>
                <a:gdLst>
                  <a:gd name="T0" fmla="*/ 258 w 264"/>
                  <a:gd name="T1" fmla="*/ 180 h 180"/>
                  <a:gd name="T2" fmla="*/ 252 w 264"/>
                  <a:gd name="T3" fmla="*/ 174 h 180"/>
                  <a:gd name="T4" fmla="*/ 252 w 264"/>
                  <a:gd name="T5" fmla="*/ 24 h 180"/>
                  <a:gd name="T6" fmla="*/ 240 w 264"/>
                  <a:gd name="T7" fmla="*/ 12 h 180"/>
                  <a:gd name="T8" fmla="*/ 24 w 264"/>
                  <a:gd name="T9" fmla="*/ 12 h 180"/>
                  <a:gd name="T10" fmla="*/ 12 w 264"/>
                  <a:gd name="T11" fmla="*/ 24 h 180"/>
                  <a:gd name="T12" fmla="*/ 12 w 264"/>
                  <a:gd name="T13" fmla="*/ 174 h 180"/>
                  <a:gd name="T14" fmla="*/ 6 w 264"/>
                  <a:gd name="T15" fmla="*/ 180 h 180"/>
                  <a:gd name="T16" fmla="*/ 0 w 264"/>
                  <a:gd name="T17" fmla="*/ 174 h 180"/>
                  <a:gd name="T18" fmla="*/ 0 w 264"/>
                  <a:gd name="T19" fmla="*/ 24 h 180"/>
                  <a:gd name="T20" fmla="*/ 24 w 264"/>
                  <a:gd name="T21" fmla="*/ 0 h 180"/>
                  <a:gd name="T22" fmla="*/ 240 w 264"/>
                  <a:gd name="T23" fmla="*/ 0 h 180"/>
                  <a:gd name="T24" fmla="*/ 264 w 264"/>
                  <a:gd name="T25" fmla="*/ 24 h 180"/>
                  <a:gd name="T26" fmla="*/ 264 w 264"/>
                  <a:gd name="T27" fmla="*/ 174 h 180"/>
                  <a:gd name="T28" fmla="*/ 258 w 264"/>
                  <a:gd name="T2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180">
                    <a:moveTo>
                      <a:pt x="258" y="180"/>
                    </a:moveTo>
                    <a:cubicBezTo>
                      <a:pt x="255" y="180"/>
                      <a:pt x="252" y="178"/>
                      <a:pt x="252" y="174"/>
                    </a:cubicBezTo>
                    <a:cubicBezTo>
                      <a:pt x="252" y="24"/>
                      <a:pt x="252" y="24"/>
                      <a:pt x="252" y="24"/>
                    </a:cubicBezTo>
                    <a:cubicBezTo>
                      <a:pt x="252" y="18"/>
                      <a:pt x="246" y="12"/>
                      <a:pt x="2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2"/>
                      <a:pt x="12" y="18"/>
                      <a:pt x="12" y="24"/>
                    </a:cubicBezTo>
                    <a:cubicBezTo>
                      <a:pt x="12" y="174"/>
                      <a:pt x="12" y="174"/>
                      <a:pt x="12" y="174"/>
                    </a:cubicBezTo>
                    <a:cubicBezTo>
                      <a:pt x="12" y="178"/>
                      <a:pt x="9" y="180"/>
                      <a:pt x="6" y="180"/>
                    </a:cubicBezTo>
                    <a:cubicBezTo>
                      <a:pt x="3" y="180"/>
                      <a:pt x="0" y="178"/>
                      <a:pt x="0" y="17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3" y="0"/>
                      <a:pt x="264" y="11"/>
                      <a:pt x="264" y="24"/>
                    </a:cubicBezTo>
                    <a:cubicBezTo>
                      <a:pt x="264" y="174"/>
                      <a:pt x="264" y="174"/>
                      <a:pt x="264" y="174"/>
                    </a:cubicBezTo>
                    <a:cubicBezTo>
                      <a:pt x="264" y="178"/>
                      <a:pt x="261" y="180"/>
                      <a:pt x="2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03"/>
              <p:cNvSpPr>
                <a:spLocks noEditPoints="1"/>
              </p:cNvSpPr>
              <p:nvPr/>
            </p:nvSpPr>
            <p:spPr bwMode="auto">
              <a:xfrm>
                <a:off x="6721" y="856"/>
                <a:ext cx="440" cy="72"/>
              </a:xfrm>
              <a:custGeom>
                <a:avLst/>
                <a:gdLst>
                  <a:gd name="T0" fmla="*/ 270 w 288"/>
                  <a:gd name="T1" fmla="*/ 48 h 48"/>
                  <a:gd name="T2" fmla="*/ 18 w 288"/>
                  <a:gd name="T3" fmla="*/ 48 h 48"/>
                  <a:gd name="T4" fmla="*/ 0 w 288"/>
                  <a:gd name="T5" fmla="*/ 30 h 48"/>
                  <a:gd name="T6" fmla="*/ 0 w 288"/>
                  <a:gd name="T7" fmla="*/ 6 h 48"/>
                  <a:gd name="T8" fmla="*/ 6 w 288"/>
                  <a:gd name="T9" fmla="*/ 0 h 48"/>
                  <a:gd name="T10" fmla="*/ 114 w 288"/>
                  <a:gd name="T11" fmla="*/ 0 h 48"/>
                  <a:gd name="T12" fmla="*/ 120 w 288"/>
                  <a:gd name="T13" fmla="*/ 6 h 48"/>
                  <a:gd name="T14" fmla="*/ 120 w 288"/>
                  <a:gd name="T15" fmla="*/ 12 h 48"/>
                  <a:gd name="T16" fmla="*/ 168 w 288"/>
                  <a:gd name="T17" fmla="*/ 12 h 48"/>
                  <a:gd name="T18" fmla="*/ 168 w 288"/>
                  <a:gd name="T19" fmla="*/ 6 h 48"/>
                  <a:gd name="T20" fmla="*/ 174 w 288"/>
                  <a:gd name="T21" fmla="*/ 0 h 48"/>
                  <a:gd name="T22" fmla="*/ 282 w 288"/>
                  <a:gd name="T23" fmla="*/ 0 h 48"/>
                  <a:gd name="T24" fmla="*/ 288 w 288"/>
                  <a:gd name="T25" fmla="*/ 6 h 48"/>
                  <a:gd name="T26" fmla="*/ 288 w 288"/>
                  <a:gd name="T27" fmla="*/ 30 h 48"/>
                  <a:gd name="T28" fmla="*/ 270 w 288"/>
                  <a:gd name="T29" fmla="*/ 48 h 48"/>
                  <a:gd name="T30" fmla="*/ 12 w 288"/>
                  <a:gd name="T31" fmla="*/ 12 h 48"/>
                  <a:gd name="T32" fmla="*/ 12 w 288"/>
                  <a:gd name="T33" fmla="*/ 30 h 48"/>
                  <a:gd name="T34" fmla="*/ 18 w 288"/>
                  <a:gd name="T35" fmla="*/ 36 h 48"/>
                  <a:gd name="T36" fmla="*/ 270 w 288"/>
                  <a:gd name="T37" fmla="*/ 36 h 48"/>
                  <a:gd name="T38" fmla="*/ 276 w 288"/>
                  <a:gd name="T39" fmla="*/ 30 h 48"/>
                  <a:gd name="T40" fmla="*/ 276 w 288"/>
                  <a:gd name="T41" fmla="*/ 12 h 48"/>
                  <a:gd name="T42" fmla="*/ 180 w 288"/>
                  <a:gd name="T43" fmla="*/ 12 h 48"/>
                  <a:gd name="T44" fmla="*/ 180 w 288"/>
                  <a:gd name="T45" fmla="*/ 18 h 48"/>
                  <a:gd name="T46" fmla="*/ 174 w 288"/>
                  <a:gd name="T47" fmla="*/ 24 h 48"/>
                  <a:gd name="T48" fmla="*/ 114 w 288"/>
                  <a:gd name="T49" fmla="*/ 24 h 48"/>
                  <a:gd name="T50" fmla="*/ 108 w 288"/>
                  <a:gd name="T51" fmla="*/ 18 h 48"/>
                  <a:gd name="T52" fmla="*/ 108 w 288"/>
                  <a:gd name="T53" fmla="*/ 12 h 48"/>
                  <a:gd name="T54" fmla="*/ 12 w 288"/>
                  <a:gd name="T55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8" h="48">
                    <a:moveTo>
                      <a:pt x="270" y="48"/>
                    </a:moveTo>
                    <a:cubicBezTo>
                      <a:pt x="18" y="48"/>
                      <a:pt x="18" y="48"/>
                      <a:pt x="18" y="48"/>
                    </a:cubicBezTo>
                    <a:cubicBezTo>
                      <a:pt x="8" y="48"/>
                      <a:pt x="0" y="40"/>
                      <a:pt x="0" y="3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7" y="0"/>
                      <a:pt x="120" y="3"/>
                      <a:pt x="120" y="6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68" y="12"/>
                      <a:pt x="168" y="12"/>
                      <a:pt x="168" y="12"/>
                    </a:cubicBezTo>
                    <a:cubicBezTo>
                      <a:pt x="168" y="6"/>
                      <a:pt x="168" y="6"/>
                      <a:pt x="168" y="6"/>
                    </a:cubicBezTo>
                    <a:cubicBezTo>
                      <a:pt x="168" y="3"/>
                      <a:pt x="171" y="0"/>
                      <a:pt x="174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5" y="0"/>
                      <a:pt x="288" y="3"/>
                      <a:pt x="288" y="6"/>
                    </a:cubicBezTo>
                    <a:cubicBezTo>
                      <a:pt x="288" y="30"/>
                      <a:pt x="288" y="30"/>
                      <a:pt x="288" y="30"/>
                    </a:cubicBezTo>
                    <a:cubicBezTo>
                      <a:pt x="288" y="40"/>
                      <a:pt x="280" y="48"/>
                      <a:pt x="270" y="48"/>
                    </a:cubicBezTo>
                    <a:close/>
                    <a:moveTo>
                      <a:pt x="12" y="12"/>
                    </a:move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4"/>
                      <a:pt x="15" y="36"/>
                      <a:pt x="18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3" y="36"/>
                      <a:pt x="276" y="34"/>
                      <a:pt x="276" y="30"/>
                    </a:cubicBezTo>
                    <a:cubicBezTo>
                      <a:pt x="276" y="12"/>
                      <a:pt x="276" y="12"/>
                      <a:pt x="276" y="12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80" y="18"/>
                      <a:pt x="180" y="18"/>
                      <a:pt x="180" y="18"/>
                    </a:cubicBezTo>
                    <a:cubicBezTo>
                      <a:pt x="180" y="22"/>
                      <a:pt x="177" y="24"/>
                      <a:pt x="174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1" y="24"/>
                      <a:pt x="108" y="22"/>
                      <a:pt x="108" y="18"/>
                    </a:cubicBezTo>
                    <a:cubicBezTo>
                      <a:pt x="108" y="12"/>
                      <a:pt x="108" y="12"/>
                      <a:pt x="108" y="12"/>
                    </a:cubicBez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5" name="Group 131"/>
            <p:cNvGrpSpPr>
              <a:grpSpLocks noChangeAspect="1"/>
            </p:cNvGrpSpPr>
            <p:nvPr/>
          </p:nvGrpSpPr>
          <p:grpSpPr bwMode="auto">
            <a:xfrm>
              <a:off x="7858322" y="4203573"/>
              <a:ext cx="271588" cy="270954"/>
              <a:chOff x="2400" y="2997"/>
              <a:chExt cx="428" cy="427"/>
            </a:xfrm>
            <a:solidFill>
              <a:schemeClr val="tx1"/>
            </a:solidFill>
          </p:grpSpPr>
          <p:sp>
            <p:nvSpPr>
              <p:cNvPr id="36" name="Freeform 132"/>
              <p:cNvSpPr>
                <a:spLocks/>
              </p:cNvSpPr>
              <p:nvPr/>
            </p:nvSpPr>
            <p:spPr bwMode="auto">
              <a:xfrm>
                <a:off x="2667" y="2997"/>
                <a:ext cx="161" cy="160"/>
              </a:xfrm>
              <a:custGeom>
                <a:avLst/>
                <a:gdLst>
                  <a:gd name="T0" fmla="*/ 7 w 109"/>
                  <a:gd name="T1" fmla="*/ 108 h 108"/>
                  <a:gd name="T2" fmla="*/ 2 w 109"/>
                  <a:gd name="T3" fmla="*/ 107 h 108"/>
                  <a:gd name="T4" fmla="*/ 2 w 109"/>
                  <a:gd name="T5" fmla="*/ 98 h 108"/>
                  <a:gd name="T6" fmla="*/ 98 w 109"/>
                  <a:gd name="T7" fmla="*/ 2 h 108"/>
                  <a:gd name="T8" fmla="*/ 107 w 109"/>
                  <a:gd name="T9" fmla="*/ 2 h 108"/>
                  <a:gd name="T10" fmla="*/ 107 w 109"/>
                  <a:gd name="T11" fmla="*/ 11 h 108"/>
                  <a:gd name="T12" fmla="*/ 11 w 109"/>
                  <a:gd name="T13" fmla="*/ 107 h 108"/>
                  <a:gd name="T14" fmla="*/ 7 w 109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08">
                    <a:moveTo>
                      <a:pt x="7" y="108"/>
                    </a:moveTo>
                    <a:cubicBezTo>
                      <a:pt x="5" y="108"/>
                      <a:pt x="4" y="108"/>
                      <a:pt x="2" y="107"/>
                    </a:cubicBezTo>
                    <a:cubicBezTo>
                      <a:pt x="0" y="104"/>
                      <a:pt x="0" y="101"/>
                      <a:pt x="2" y="98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101" y="0"/>
                      <a:pt x="105" y="0"/>
                      <a:pt x="107" y="2"/>
                    </a:cubicBezTo>
                    <a:cubicBezTo>
                      <a:pt x="109" y="5"/>
                      <a:pt x="109" y="8"/>
                      <a:pt x="107" y="11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0" y="108"/>
                      <a:pt x="8" y="108"/>
                      <a:pt x="7" y="108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8" name="Freeform 133"/>
              <p:cNvSpPr>
                <a:spLocks/>
              </p:cNvSpPr>
              <p:nvPr/>
            </p:nvSpPr>
            <p:spPr bwMode="auto">
              <a:xfrm>
                <a:off x="2400" y="3264"/>
                <a:ext cx="162" cy="160"/>
              </a:xfrm>
              <a:custGeom>
                <a:avLst/>
                <a:gdLst>
                  <a:gd name="T0" fmla="*/ 7 w 109"/>
                  <a:gd name="T1" fmla="*/ 108 h 108"/>
                  <a:gd name="T2" fmla="*/ 2 w 109"/>
                  <a:gd name="T3" fmla="*/ 107 h 108"/>
                  <a:gd name="T4" fmla="*/ 2 w 109"/>
                  <a:gd name="T5" fmla="*/ 98 h 108"/>
                  <a:gd name="T6" fmla="*/ 98 w 109"/>
                  <a:gd name="T7" fmla="*/ 2 h 108"/>
                  <a:gd name="T8" fmla="*/ 107 w 109"/>
                  <a:gd name="T9" fmla="*/ 2 h 108"/>
                  <a:gd name="T10" fmla="*/ 107 w 109"/>
                  <a:gd name="T11" fmla="*/ 11 h 108"/>
                  <a:gd name="T12" fmla="*/ 11 w 109"/>
                  <a:gd name="T13" fmla="*/ 107 h 108"/>
                  <a:gd name="T14" fmla="*/ 7 w 109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08">
                    <a:moveTo>
                      <a:pt x="7" y="108"/>
                    </a:moveTo>
                    <a:cubicBezTo>
                      <a:pt x="5" y="108"/>
                      <a:pt x="4" y="108"/>
                      <a:pt x="2" y="107"/>
                    </a:cubicBezTo>
                    <a:cubicBezTo>
                      <a:pt x="0" y="104"/>
                      <a:pt x="0" y="101"/>
                      <a:pt x="2" y="98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101" y="0"/>
                      <a:pt x="105" y="0"/>
                      <a:pt x="107" y="2"/>
                    </a:cubicBezTo>
                    <a:cubicBezTo>
                      <a:pt x="109" y="5"/>
                      <a:pt x="109" y="8"/>
                      <a:pt x="107" y="11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0" y="108"/>
                      <a:pt x="8" y="108"/>
                      <a:pt x="7" y="108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2402" y="3317"/>
                <a:ext cx="106" cy="107"/>
              </a:xfrm>
              <a:custGeom>
                <a:avLst/>
                <a:gdLst>
                  <a:gd name="T0" fmla="*/ 66 w 72"/>
                  <a:gd name="T1" fmla="*/ 72 h 72"/>
                  <a:gd name="T2" fmla="*/ 6 w 72"/>
                  <a:gd name="T3" fmla="*/ 72 h 72"/>
                  <a:gd name="T4" fmla="*/ 0 w 72"/>
                  <a:gd name="T5" fmla="*/ 66 h 72"/>
                  <a:gd name="T6" fmla="*/ 0 w 72"/>
                  <a:gd name="T7" fmla="*/ 6 h 72"/>
                  <a:gd name="T8" fmla="*/ 6 w 72"/>
                  <a:gd name="T9" fmla="*/ 0 h 72"/>
                  <a:gd name="T10" fmla="*/ 12 w 72"/>
                  <a:gd name="T11" fmla="*/ 6 h 72"/>
                  <a:gd name="T12" fmla="*/ 12 w 72"/>
                  <a:gd name="T13" fmla="*/ 60 h 72"/>
                  <a:gd name="T14" fmla="*/ 66 w 72"/>
                  <a:gd name="T15" fmla="*/ 60 h 72"/>
                  <a:gd name="T16" fmla="*/ 72 w 72"/>
                  <a:gd name="T17" fmla="*/ 66 h 72"/>
                  <a:gd name="T18" fmla="*/ 66 w 72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66" y="72"/>
                    </a:moveTo>
                    <a:cubicBezTo>
                      <a:pt x="6" y="72"/>
                      <a:pt x="6" y="72"/>
                      <a:pt x="6" y="72"/>
                    </a:cubicBezTo>
                    <a:cubicBezTo>
                      <a:pt x="2" y="72"/>
                      <a:pt x="0" y="70"/>
                      <a:pt x="0" y="6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9" y="60"/>
                      <a:pt x="72" y="63"/>
                      <a:pt x="72" y="66"/>
                    </a:cubicBezTo>
                    <a:cubicBezTo>
                      <a:pt x="72" y="70"/>
                      <a:pt x="69" y="72"/>
                      <a:pt x="66" y="7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0" name="Freeform 135"/>
              <p:cNvSpPr>
                <a:spLocks/>
              </p:cNvSpPr>
              <p:nvPr/>
            </p:nvSpPr>
            <p:spPr bwMode="auto">
              <a:xfrm>
                <a:off x="2722" y="2997"/>
                <a:ext cx="106" cy="107"/>
              </a:xfrm>
              <a:custGeom>
                <a:avLst/>
                <a:gdLst>
                  <a:gd name="T0" fmla="*/ 66 w 72"/>
                  <a:gd name="T1" fmla="*/ 72 h 72"/>
                  <a:gd name="T2" fmla="*/ 60 w 72"/>
                  <a:gd name="T3" fmla="*/ 66 h 72"/>
                  <a:gd name="T4" fmla="*/ 60 w 72"/>
                  <a:gd name="T5" fmla="*/ 12 h 72"/>
                  <a:gd name="T6" fmla="*/ 6 w 72"/>
                  <a:gd name="T7" fmla="*/ 12 h 72"/>
                  <a:gd name="T8" fmla="*/ 0 w 72"/>
                  <a:gd name="T9" fmla="*/ 6 h 72"/>
                  <a:gd name="T10" fmla="*/ 6 w 72"/>
                  <a:gd name="T11" fmla="*/ 0 h 72"/>
                  <a:gd name="T12" fmla="*/ 66 w 72"/>
                  <a:gd name="T13" fmla="*/ 0 h 72"/>
                  <a:gd name="T14" fmla="*/ 72 w 72"/>
                  <a:gd name="T15" fmla="*/ 6 h 72"/>
                  <a:gd name="T16" fmla="*/ 72 w 72"/>
                  <a:gd name="T17" fmla="*/ 66 h 72"/>
                  <a:gd name="T18" fmla="*/ 66 w 72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66" y="72"/>
                    </a:moveTo>
                    <a:cubicBezTo>
                      <a:pt x="62" y="72"/>
                      <a:pt x="60" y="70"/>
                      <a:pt x="60" y="66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70"/>
                      <a:pt x="69" y="72"/>
                      <a:pt x="66" y="7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1" name="Freeform 136"/>
              <p:cNvSpPr>
                <a:spLocks/>
              </p:cNvSpPr>
              <p:nvPr/>
            </p:nvSpPr>
            <p:spPr bwMode="auto">
              <a:xfrm>
                <a:off x="2667" y="3264"/>
                <a:ext cx="161" cy="160"/>
              </a:xfrm>
              <a:custGeom>
                <a:avLst/>
                <a:gdLst>
                  <a:gd name="T0" fmla="*/ 103 w 109"/>
                  <a:gd name="T1" fmla="*/ 108 h 108"/>
                  <a:gd name="T2" fmla="*/ 98 w 109"/>
                  <a:gd name="T3" fmla="*/ 107 h 108"/>
                  <a:gd name="T4" fmla="*/ 2 w 109"/>
                  <a:gd name="T5" fmla="*/ 11 h 108"/>
                  <a:gd name="T6" fmla="*/ 2 w 109"/>
                  <a:gd name="T7" fmla="*/ 2 h 108"/>
                  <a:gd name="T8" fmla="*/ 11 w 109"/>
                  <a:gd name="T9" fmla="*/ 2 h 108"/>
                  <a:gd name="T10" fmla="*/ 107 w 109"/>
                  <a:gd name="T11" fmla="*/ 98 h 108"/>
                  <a:gd name="T12" fmla="*/ 107 w 109"/>
                  <a:gd name="T13" fmla="*/ 107 h 108"/>
                  <a:gd name="T14" fmla="*/ 103 w 109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08">
                    <a:moveTo>
                      <a:pt x="103" y="108"/>
                    </a:moveTo>
                    <a:cubicBezTo>
                      <a:pt x="101" y="108"/>
                      <a:pt x="100" y="108"/>
                      <a:pt x="98" y="10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107" y="98"/>
                      <a:pt x="107" y="98"/>
                      <a:pt x="107" y="98"/>
                    </a:cubicBezTo>
                    <a:cubicBezTo>
                      <a:pt x="109" y="101"/>
                      <a:pt x="109" y="104"/>
                      <a:pt x="107" y="107"/>
                    </a:cubicBezTo>
                    <a:cubicBezTo>
                      <a:pt x="106" y="108"/>
                      <a:pt x="104" y="108"/>
                      <a:pt x="103" y="108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2" name="Freeform 137"/>
              <p:cNvSpPr>
                <a:spLocks/>
              </p:cNvSpPr>
              <p:nvPr/>
            </p:nvSpPr>
            <p:spPr bwMode="auto">
              <a:xfrm>
                <a:off x="2400" y="2997"/>
                <a:ext cx="162" cy="160"/>
              </a:xfrm>
              <a:custGeom>
                <a:avLst/>
                <a:gdLst>
                  <a:gd name="T0" fmla="*/ 103 w 109"/>
                  <a:gd name="T1" fmla="*/ 108 h 108"/>
                  <a:gd name="T2" fmla="*/ 98 w 109"/>
                  <a:gd name="T3" fmla="*/ 107 h 108"/>
                  <a:gd name="T4" fmla="*/ 2 w 109"/>
                  <a:gd name="T5" fmla="*/ 11 h 108"/>
                  <a:gd name="T6" fmla="*/ 2 w 109"/>
                  <a:gd name="T7" fmla="*/ 2 h 108"/>
                  <a:gd name="T8" fmla="*/ 11 w 109"/>
                  <a:gd name="T9" fmla="*/ 2 h 108"/>
                  <a:gd name="T10" fmla="*/ 107 w 109"/>
                  <a:gd name="T11" fmla="*/ 98 h 108"/>
                  <a:gd name="T12" fmla="*/ 107 w 109"/>
                  <a:gd name="T13" fmla="*/ 107 h 108"/>
                  <a:gd name="T14" fmla="*/ 103 w 109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08">
                    <a:moveTo>
                      <a:pt x="103" y="108"/>
                    </a:moveTo>
                    <a:cubicBezTo>
                      <a:pt x="101" y="108"/>
                      <a:pt x="100" y="108"/>
                      <a:pt x="98" y="10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107" y="98"/>
                      <a:pt x="107" y="98"/>
                      <a:pt x="107" y="98"/>
                    </a:cubicBezTo>
                    <a:cubicBezTo>
                      <a:pt x="109" y="101"/>
                      <a:pt x="109" y="104"/>
                      <a:pt x="107" y="107"/>
                    </a:cubicBezTo>
                    <a:cubicBezTo>
                      <a:pt x="106" y="108"/>
                      <a:pt x="104" y="108"/>
                      <a:pt x="103" y="108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3" name="Freeform 138"/>
              <p:cNvSpPr>
                <a:spLocks/>
              </p:cNvSpPr>
              <p:nvPr/>
            </p:nvSpPr>
            <p:spPr bwMode="auto">
              <a:xfrm>
                <a:off x="2402" y="2997"/>
                <a:ext cx="106" cy="107"/>
              </a:xfrm>
              <a:custGeom>
                <a:avLst/>
                <a:gdLst>
                  <a:gd name="T0" fmla="*/ 6 w 72"/>
                  <a:gd name="T1" fmla="*/ 72 h 72"/>
                  <a:gd name="T2" fmla="*/ 0 w 72"/>
                  <a:gd name="T3" fmla="*/ 66 h 72"/>
                  <a:gd name="T4" fmla="*/ 0 w 72"/>
                  <a:gd name="T5" fmla="*/ 6 h 72"/>
                  <a:gd name="T6" fmla="*/ 6 w 72"/>
                  <a:gd name="T7" fmla="*/ 0 h 72"/>
                  <a:gd name="T8" fmla="*/ 66 w 72"/>
                  <a:gd name="T9" fmla="*/ 0 h 72"/>
                  <a:gd name="T10" fmla="*/ 72 w 72"/>
                  <a:gd name="T11" fmla="*/ 6 h 72"/>
                  <a:gd name="T12" fmla="*/ 66 w 72"/>
                  <a:gd name="T13" fmla="*/ 12 h 72"/>
                  <a:gd name="T14" fmla="*/ 12 w 72"/>
                  <a:gd name="T15" fmla="*/ 12 h 72"/>
                  <a:gd name="T16" fmla="*/ 12 w 72"/>
                  <a:gd name="T17" fmla="*/ 66 h 72"/>
                  <a:gd name="T18" fmla="*/ 6 w 72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6" y="72"/>
                    </a:moveTo>
                    <a:cubicBezTo>
                      <a:pt x="2" y="72"/>
                      <a:pt x="0" y="70"/>
                      <a:pt x="0" y="6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10"/>
                      <a:pt x="69" y="12"/>
                      <a:pt x="66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2" y="70"/>
                      <a:pt x="9" y="72"/>
                      <a:pt x="6" y="7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4" name="Freeform 139"/>
              <p:cNvSpPr>
                <a:spLocks/>
              </p:cNvSpPr>
              <p:nvPr/>
            </p:nvSpPr>
            <p:spPr bwMode="auto">
              <a:xfrm>
                <a:off x="2722" y="3317"/>
                <a:ext cx="106" cy="107"/>
              </a:xfrm>
              <a:custGeom>
                <a:avLst/>
                <a:gdLst>
                  <a:gd name="T0" fmla="*/ 66 w 72"/>
                  <a:gd name="T1" fmla="*/ 72 h 72"/>
                  <a:gd name="T2" fmla="*/ 6 w 72"/>
                  <a:gd name="T3" fmla="*/ 72 h 72"/>
                  <a:gd name="T4" fmla="*/ 0 w 72"/>
                  <a:gd name="T5" fmla="*/ 66 h 72"/>
                  <a:gd name="T6" fmla="*/ 6 w 72"/>
                  <a:gd name="T7" fmla="*/ 60 h 72"/>
                  <a:gd name="T8" fmla="*/ 60 w 72"/>
                  <a:gd name="T9" fmla="*/ 60 h 72"/>
                  <a:gd name="T10" fmla="*/ 60 w 72"/>
                  <a:gd name="T11" fmla="*/ 6 h 72"/>
                  <a:gd name="T12" fmla="*/ 66 w 72"/>
                  <a:gd name="T13" fmla="*/ 0 h 72"/>
                  <a:gd name="T14" fmla="*/ 72 w 72"/>
                  <a:gd name="T15" fmla="*/ 6 h 72"/>
                  <a:gd name="T16" fmla="*/ 72 w 72"/>
                  <a:gd name="T17" fmla="*/ 66 h 72"/>
                  <a:gd name="T18" fmla="*/ 66 w 72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66" y="72"/>
                    </a:moveTo>
                    <a:cubicBezTo>
                      <a:pt x="6" y="72"/>
                      <a:pt x="6" y="72"/>
                      <a:pt x="6" y="72"/>
                    </a:cubicBezTo>
                    <a:cubicBezTo>
                      <a:pt x="2" y="72"/>
                      <a:pt x="0" y="70"/>
                      <a:pt x="0" y="66"/>
                    </a:cubicBezTo>
                    <a:cubicBezTo>
                      <a:pt x="0" y="63"/>
                      <a:pt x="2" y="60"/>
                      <a:pt x="6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3"/>
                      <a:pt x="62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70"/>
                      <a:pt x="69" y="72"/>
                      <a:pt x="66" y="72"/>
                    </a:cubicBez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445476" y="4555440"/>
            <a:ext cx="1040393" cy="763742"/>
            <a:chOff x="8888227" y="4117791"/>
            <a:chExt cx="698500" cy="512762"/>
          </a:xfrm>
        </p:grpSpPr>
        <p:grpSp>
          <p:nvGrpSpPr>
            <p:cNvPr id="45" name="Group 101"/>
            <p:cNvGrpSpPr>
              <a:grpSpLocks noChangeAspect="1"/>
            </p:cNvGrpSpPr>
            <p:nvPr/>
          </p:nvGrpSpPr>
          <p:grpSpPr bwMode="auto">
            <a:xfrm>
              <a:off x="8888227" y="4117791"/>
              <a:ext cx="698500" cy="512762"/>
              <a:chOff x="6721" y="605"/>
              <a:chExt cx="440" cy="323"/>
            </a:xfrm>
            <a:solidFill>
              <a:schemeClr val="tx1"/>
            </a:solidFill>
          </p:grpSpPr>
          <p:sp>
            <p:nvSpPr>
              <p:cNvPr id="46" name="Freeform 102"/>
              <p:cNvSpPr>
                <a:spLocks/>
              </p:cNvSpPr>
              <p:nvPr/>
            </p:nvSpPr>
            <p:spPr bwMode="auto">
              <a:xfrm>
                <a:off x="6739" y="605"/>
                <a:ext cx="404" cy="269"/>
              </a:xfrm>
              <a:custGeom>
                <a:avLst/>
                <a:gdLst>
                  <a:gd name="T0" fmla="*/ 258 w 264"/>
                  <a:gd name="T1" fmla="*/ 180 h 180"/>
                  <a:gd name="T2" fmla="*/ 252 w 264"/>
                  <a:gd name="T3" fmla="*/ 174 h 180"/>
                  <a:gd name="T4" fmla="*/ 252 w 264"/>
                  <a:gd name="T5" fmla="*/ 24 h 180"/>
                  <a:gd name="T6" fmla="*/ 240 w 264"/>
                  <a:gd name="T7" fmla="*/ 12 h 180"/>
                  <a:gd name="T8" fmla="*/ 24 w 264"/>
                  <a:gd name="T9" fmla="*/ 12 h 180"/>
                  <a:gd name="T10" fmla="*/ 12 w 264"/>
                  <a:gd name="T11" fmla="*/ 24 h 180"/>
                  <a:gd name="T12" fmla="*/ 12 w 264"/>
                  <a:gd name="T13" fmla="*/ 174 h 180"/>
                  <a:gd name="T14" fmla="*/ 6 w 264"/>
                  <a:gd name="T15" fmla="*/ 180 h 180"/>
                  <a:gd name="T16" fmla="*/ 0 w 264"/>
                  <a:gd name="T17" fmla="*/ 174 h 180"/>
                  <a:gd name="T18" fmla="*/ 0 w 264"/>
                  <a:gd name="T19" fmla="*/ 24 h 180"/>
                  <a:gd name="T20" fmla="*/ 24 w 264"/>
                  <a:gd name="T21" fmla="*/ 0 h 180"/>
                  <a:gd name="T22" fmla="*/ 240 w 264"/>
                  <a:gd name="T23" fmla="*/ 0 h 180"/>
                  <a:gd name="T24" fmla="*/ 264 w 264"/>
                  <a:gd name="T25" fmla="*/ 24 h 180"/>
                  <a:gd name="T26" fmla="*/ 264 w 264"/>
                  <a:gd name="T27" fmla="*/ 174 h 180"/>
                  <a:gd name="T28" fmla="*/ 258 w 264"/>
                  <a:gd name="T2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180">
                    <a:moveTo>
                      <a:pt x="258" y="180"/>
                    </a:moveTo>
                    <a:cubicBezTo>
                      <a:pt x="255" y="180"/>
                      <a:pt x="252" y="178"/>
                      <a:pt x="252" y="174"/>
                    </a:cubicBezTo>
                    <a:cubicBezTo>
                      <a:pt x="252" y="24"/>
                      <a:pt x="252" y="24"/>
                      <a:pt x="252" y="24"/>
                    </a:cubicBezTo>
                    <a:cubicBezTo>
                      <a:pt x="252" y="18"/>
                      <a:pt x="246" y="12"/>
                      <a:pt x="2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2"/>
                      <a:pt x="12" y="18"/>
                      <a:pt x="12" y="24"/>
                    </a:cubicBezTo>
                    <a:cubicBezTo>
                      <a:pt x="12" y="174"/>
                      <a:pt x="12" y="174"/>
                      <a:pt x="12" y="174"/>
                    </a:cubicBezTo>
                    <a:cubicBezTo>
                      <a:pt x="12" y="178"/>
                      <a:pt x="9" y="180"/>
                      <a:pt x="6" y="180"/>
                    </a:cubicBezTo>
                    <a:cubicBezTo>
                      <a:pt x="3" y="180"/>
                      <a:pt x="0" y="178"/>
                      <a:pt x="0" y="17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3" y="0"/>
                      <a:pt x="264" y="11"/>
                      <a:pt x="264" y="24"/>
                    </a:cubicBezTo>
                    <a:cubicBezTo>
                      <a:pt x="264" y="174"/>
                      <a:pt x="264" y="174"/>
                      <a:pt x="264" y="174"/>
                    </a:cubicBezTo>
                    <a:cubicBezTo>
                      <a:pt x="264" y="178"/>
                      <a:pt x="261" y="180"/>
                      <a:pt x="2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03"/>
              <p:cNvSpPr>
                <a:spLocks noEditPoints="1"/>
              </p:cNvSpPr>
              <p:nvPr/>
            </p:nvSpPr>
            <p:spPr bwMode="auto">
              <a:xfrm>
                <a:off x="6721" y="856"/>
                <a:ext cx="440" cy="72"/>
              </a:xfrm>
              <a:custGeom>
                <a:avLst/>
                <a:gdLst>
                  <a:gd name="T0" fmla="*/ 270 w 288"/>
                  <a:gd name="T1" fmla="*/ 48 h 48"/>
                  <a:gd name="T2" fmla="*/ 18 w 288"/>
                  <a:gd name="T3" fmla="*/ 48 h 48"/>
                  <a:gd name="T4" fmla="*/ 0 w 288"/>
                  <a:gd name="T5" fmla="*/ 30 h 48"/>
                  <a:gd name="T6" fmla="*/ 0 w 288"/>
                  <a:gd name="T7" fmla="*/ 6 h 48"/>
                  <a:gd name="T8" fmla="*/ 6 w 288"/>
                  <a:gd name="T9" fmla="*/ 0 h 48"/>
                  <a:gd name="T10" fmla="*/ 114 w 288"/>
                  <a:gd name="T11" fmla="*/ 0 h 48"/>
                  <a:gd name="T12" fmla="*/ 120 w 288"/>
                  <a:gd name="T13" fmla="*/ 6 h 48"/>
                  <a:gd name="T14" fmla="*/ 120 w 288"/>
                  <a:gd name="T15" fmla="*/ 12 h 48"/>
                  <a:gd name="T16" fmla="*/ 168 w 288"/>
                  <a:gd name="T17" fmla="*/ 12 h 48"/>
                  <a:gd name="T18" fmla="*/ 168 w 288"/>
                  <a:gd name="T19" fmla="*/ 6 h 48"/>
                  <a:gd name="T20" fmla="*/ 174 w 288"/>
                  <a:gd name="T21" fmla="*/ 0 h 48"/>
                  <a:gd name="T22" fmla="*/ 282 w 288"/>
                  <a:gd name="T23" fmla="*/ 0 h 48"/>
                  <a:gd name="T24" fmla="*/ 288 w 288"/>
                  <a:gd name="T25" fmla="*/ 6 h 48"/>
                  <a:gd name="T26" fmla="*/ 288 w 288"/>
                  <a:gd name="T27" fmla="*/ 30 h 48"/>
                  <a:gd name="T28" fmla="*/ 270 w 288"/>
                  <a:gd name="T29" fmla="*/ 48 h 48"/>
                  <a:gd name="T30" fmla="*/ 12 w 288"/>
                  <a:gd name="T31" fmla="*/ 12 h 48"/>
                  <a:gd name="T32" fmla="*/ 12 w 288"/>
                  <a:gd name="T33" fmla="*/ 30 h 48"/>
                  <a:gd name="T34" fmla="*/ 18 w 288"/>
                  <a:gd name="T35" fmla="*/ 36 h 48"/>
                  <a:gd name="T36" fmla="*/ 270 w 288"/>
                  <a:gd name="T37" fmla="*/ 36 h 48"/>
                  <a:gd name="T38" fmla="*/ 276 w 288"/>
                  <a:gd name="T39" fmla="*/ 30 h 48"/>
                  <a:gd name="T40" fmla="*/ 276 w 288"/>
                  <a:gd name="T41" fmla="*/ 12 h 48"/>
                  <a:gd name="T42" fmla="*/ 180 w 288"/>
                  <a:gd name="T43" fmla="*/ 12 h 48"/>
                  <a:gd name="T44" fmla="*/ 180 w 288"/>
                  <a:gd name="T45" fmla="*/ 18 h 48"/>
                  <a:gd name="T46" fmla="*/ 174 w 288"/>
                  <a:gd name="T47" fmla="*/ 24 h 48"/>
                  <a:gd name="T48" fmla="*/ 114 w 288"/>
                  <a:gd name="T49" fmla="*/ 24 h 48"/>
                  <a:gd name="T50" fmla="*/ 108 w 288"/>
                  <a:gd name="T51" fmla="*/ 18 h 48"/>
                  <a:gd name="T52" fmla="*/ 108 w 288"/>
                  <a:gd name="T53" fmla="*/ 12 h 48"/>
                  <a:gd name="T54" fmla="*/ 12 w 288"/>
                  <a:gd name="T55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8" h="48">
                    <a:moveTo>
                      <a:pt x="270" y="48"/>
                    </a:moveTo>
                    <a:cubicBezTo>
                      <a:pt x="18" y="48"/>
                      <a:pt x="18" y="48"/>
                      <a:pt x="18" y="48"/>
                    </a:cubicBezTo>
                    <a:cubicBezTo>
                      <a:pt x="8" y="48"/>
                      <a:pt x="0" y="40"/>
                      <a:pt x="0" y="3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7" y="0"/>
                      <a:pt x="120" y="3"/>
                      <a:pt x="120" y="6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68" y="12"/>
                      <a:pt x="168" y="12"/>
                      <a:pt x="168" y="12"/>
                    </a:cubicBezTo>
                    <a:cubicBezTo>
                      <a:pt x="168" y="6"/>
                      <a:pt x="168" y="6"/>
                      <a:pt x="168" y="6"/>
                    </a:cubicBezTo>
                    <a:cubicBezTo>
                      <a:pt x="168" y="3"/>
                      <a:pt x="171" y="0"/>
                      <a:pt x="174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5" y="0"/>
                      <a:pt x="288" y="3"/>
                      <a:pt x="288" y="6"/>
                    </a:cubicBezTo>
                    <a:cubicBezTo>
                      <a:pt x="288" y="30"/>
                      <a:pt x="288" y="30"/>
                      <a:pt x="288" y="30"/>
                    </a:cubicBezTo>
                    <a:cubicBezTo>
                      <a:pt x="288" y="40"/>
                      <a:pt x="280" y="48"/>
                      <a:pt x="270" y="48"/>
                    </a:cubicBezTo>
                    <a:close/>
                    <a:moveTo>
                      <a:pt x="12" y="12"/>
                    </a:move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4"/>
                      <a:pt x="15" y="36"/>
                      <a:pt x="18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3" y="36"/>
                      <a:pt x="276" y="34"/>
                      <a:pt x="276" y="30"/>
                    </a:cubicBezTo>
                    <a:cubicBezTo>
                      <a:pt x="276" y="12"/>
                      <a:pt x="276" y="12"/>
                      <a:pt x="276" y="12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80" y="18"/>
                      <a:pt x="180" y="18"/>
                      <a:pt x="180" y="18"/>
                    </a:cubicBezTo>
                    <a:cubicBezTo>
                      <a:pt x="180" y="22"/>
                      <a:pt x="177" y="24"/>
                      <a:pt x="174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1" y="24"/>
                      <a:pt x="108" y="22"/>
                      <a:pt x="108" y="18"/>
                    </a:cubicBezTo>
                    <a:cubicBezTo>
                      <a:pt x="108" y="12"/>
                      <a:pt x="108" y="12"/>
                      <a:pt x="108" y="12"/>
                    </a:cubicBezTo>
                    <a:lnTo>
                      <a:pt x="1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6" name="Group 131"/>
            <p:cNvGrpSpPr>
              <a:grpSpLocks noChangeAspect="1"/>
            </p:cNvGrpSpPr>
            <p:nvPr/>
          </p:nvGrpSpPr>
          <p:grpSpPr bwMode="auto">
            <a:xfrm>
              <a:off x="9055708" y="4165882"/>
              <a:ext cx="363538" cy="312738"/>
              <a:chOff x="6721" y="1939"/>
              <a:chExt cx="229" cy="197"/>
            </a:xfrm>
            <a:solidFill>
              <a:schemeClr val="tx1"/>
            </a:solidFill>
          </p:grpSpPr>
          <p:sp>
            <p:nvSpPr>
              <p:cNvPr id="57" name="Freeform 132"/>
              <p:cNvSpPr>
                <a:spLocks noEditPoints="1"/>
              </p:cNvSpPr>
              <p:nvPr/>
            </p:nvSpPr>
            <p:spPr bwMode="auto">
              <a:xfrm>
                <a:off x="6770" y="2037"/>
                <a:ext cx="131" cy="99"/>
              </a:xfrm>
              <a:custGeom>
                <a:avLst/>
                <a:gdLst>
                  <a:gd name="T0" fmla="*/ 83 w 89"/>
                  <a:gd name="T1" fmla="*/ 0 h 67"/>
                  <a:gd name="T2" fmla="*/ 77 w 89"/>
                  <a:gd name="T3" fmla="*/ 6 h 67"/>
                  <a:gd name="T4" fmla="*/ 77 w 89"/>
                  <a:gd name="T5" fmla="*/ 55 h 67"/>
                  <a:gd name="T6" fmla="*/ 67 w 89"/>
                  <a:gd name="T7" fmla="*/ 55 h 67"/>
                  <a:gd name="T8" fmla="*/ 67 w 89"/>
                  <a:gd name="T9" fmla="*/ 17 h 67"/>
                  <a:gd name="T10" fmla="*/ 61 w 89"/>
                  <a:gd name="T11" fmla="*/ 11 h 67"/>
                  <a:gd name="T12" fmla="*/ 28 w 89"/>
                  <a:gd name="T13" fmla="*/ 11 h 67"/>
                  <a:gd name="T14" fmla="*/ 22 w 89"/>
                  <a:gd name="T15" fmla="*/ 17 h 67"/>
                  <a:gd name="T16" fmla="*/ 22 w 89"/>
                  <a:gd name="T17" fmla="*/ 55 h 67"/>
                  <a:gd name="T18" fmla="*/ 12 w 89"/>
                  <a:gd name="T19" fmla="*/ 55 h 67"/>
                  <a:gd name="T20" fmla="*/ 12 w 89"/>
                  <a:gd name="T21" fmla="*/ 6 h 67"/>
                  <a:gd name="T22" fmla="*/ 6 w 89"/>
                  <a:gd name="T23" fmla="*/ 0 h 67"/>
                  <a:gd name="T24" fmla="*/ 0 w 89"/>
                  <a:gd name="T25" fmla="*/ 6 h 67"/>
                  <a:gd name="T26" fmla="*/ 0 w 89"/>
                  <a:gd name="T27" fmla="*/ 61 h 67"/>
                  <a:gd name="T28" fmla="*/ 6 w 89"/>
                  <a:gd name="T29" fmla="*/ 67 h 67"/>
                  <a:gd name="T30" fmla="*/ 83 w 89"/>
                  <a:gd name="T31" fmla="*/ 67 h 67"/>
                  <a:gd name="T32" fmla="*/ 89 w 89"/>
                  <a:gd name="T33" fmla="*/ 61 h 67"/>
                  <a:gd name="T34" fmla="*/ 89 w 89"/>
                  <a:gd name="T35" fmla="*/ 6 h 67"/>
                  <a:gd name="T36" fmla="*/ 83 w 89"/>
                  <a:gd name="T37" fmla="*/ 0 h 67"/>
                  <a:gd name="T38" fmla="*/ 55 w 89"/>
                  <a:gd name="T39" fmla="*/ 55 h 67"/>
                  <a:gd name="T40" fmla="*/ 34 w 89"/>
                  <a:gd name="T41" fmla="*/ 55 h 67"/>
                  <a:gd name="T42" fmla="*/ 34 w 89"/>
                  <a:gd name="T43" fmla="*/ 23 h 67"/>
                  <a:gd name="T44" fmla="*/ 55 w 89"/>
                  <a:gd name="T45" fmla="*/ 23 h 67"/>
                  <a:gd name="T46" fmla="*/ 55 w 89"/>
                  <a:gd name="T47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67">
                    <a:moveTo>
                      <a:pt x="83" y="0"/>
                    </a:moveTo>
                    <a:cubicBezTo>
                      <a:pt x="80" y="0"/>
                      <a:pt x="77" y="3"/>
                      <a:pt x="77" y="6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4"/>
                      <a:pt x="64" y="11"/>
                      <a:pt x="61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5" y="11"/>
                      <a:pt x="22" y="14"/>
                      <a:pt x="22" y="1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5"/>
                      <a:pt x="3" y="67"/>
                      <a:pt x="6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6" y="67"/>
                      <a:pt x="89" y="65"/>
                      <a:pt x="89" y="61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9" y="3"/>
                      <a:pt x="86" y="0"/>
                      <a:pt x="83" y="0"/>
                    </a:cubicBezTo>
                    <a:close/>
                    <a:moveTo>
                      <a:pt x="55" y="55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55" y="23"/>
                      <a:pt x="55" y="23"/>
                      <a:pt x="55" y="23"/>
                    </a:cubicBezTo>
                    <a:lnTo>
                      <a:pt x="55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58" name="Freeform 133"/>
              <p:cNvSpPr>
                <a:spLocks/>
              </p:cNvSpPr>
              <p:nvPr/>
            </p:nvSpPr>
            <p:spPr bwMode="auto">
              <a:xfrm>
                <a:off x="6721" y="1939"/>
                <a:ext cx="229" cy="108"/>
              </a:xfrm>
              <a:custGeom>
                <a:avLst/>
                <a:gdLst>
                  <a:gd name="T0" fmla="*/ 153 w 155"/>
                  <a:gd name="T1" fmla="*/ 62 h 73"/>
                  <a:gd name="T2" fmla="*/ 81 w 155"/>
                  <a:gd name="T3" fmla="*/ 2 h 73"/>
                  <a:gd name="T4" fmla="*/ 74 w 155"/>
                  <a:gd name="T5" fmla="*/ 2 h 73"/>
                  <a:gd name="T6" fmla="*/ 2 w 155"/>
                  <a:gd name="T7" fmla="*/ 62 h 73"/>
                  <a:gd name="T8" fmla="*/ 0 w 155"/>
                  <a:gd name="T9" fmla="*/ 66 h 73"/>
                  <a:gd name="T10" fmla="*/ 2 w 155"/>
                  <a:gd name="T11" fmla="*/ 71 h 73"/>
                  <a:gd name="T12" fmla="*/ 10 w 155"/>
                  <a:gd name="T13" fmla="*/ 71 h 73"/>
                  <a:gd name="T14" fmla="*/ 78 w 155"/>
                  <a:gd name="T15" fmla="*/ 14 h 73"/>
                  <a:gd name="T16" fmla="*/ 145 w 155"/>
                  <a:gd name="T17" fmla="*/ 71 h 73"/>
                  <a:gd name="T18" fmla="*/ 149 w 155"/>
                  <a:gd name="T19" fmla="*/ 73 h 73"/>
                  <a:gd name="T20" fmla="*/ 154 w 155"/>
                  <a:gd name="T21" fmla="*/ 71 h 73"/>
                  <a:gd name="T22" fmla="*/ 155 w 155"/>
                  <a:gd name="T23" fmla="*/ 66 h 73"/>
                  <a:gd name="T24" fmla="*/ 153 w 155"/>
                  <a:gd name="T25" fmla="*/ 6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73">
                    <a:moveTo>
                      <a:pt x="153" y="62"/>
                    </a:moveTo>
                    <a:cubicBezTo>
                      <a:pt x="81" y="2"/>
                      <a:pt x="81" y="2"/>
                      <a:pt x="81" y="2"/>
                    </a:cubicBezTo>
                    <a:cubicBezTo>
                      <a:pt x="79" y="0"/>
                      <a:pt x="76" y="0"/>
                      <a:pt x="74" y="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3"/>
                      <a:pt x="0" y="65"/>
                      <a:pt x="0" y="66"/>
                    </a:cubicBezTo>
                    <a:cubicBezTo>
                      <a:pt x="0" y="68"/>
                      <a:pt x="1" y="69"/>
                      <a:pt x="2" y="71"/>
                    </a:cubicBezTo>
                    <a:cubicBezTo>
                      <a:pt x="4" y="73"/>
                      <a:pt x="7" y="73"/>
                      <a:pt x="10" y="71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145" y="71"/>
                      <a:pt x="145" y="71"/>
                      <a:pt x="145" y="71"/>
                    </a:cubicBezTo>
                    <a:cubicBezTo>
                      <a:pt x="146" y="72"/>
                      <a:pt x="148" y="73"/>
                      <a:pt x="149" y="73"/>
                    </a:cubicBezTo>
                    <a:cubicBezTo>
                      <a:pt x="151" y="73"/>
                      <a:pt x="153" y="72"/>
                      <a:pt x="154" y="71"/>
                    </a:cubicBezTo>
                    <a:cubicBezTo>
                      <a:pt x="155" y="69"/>
                      <a:pt x="155" y="68"/>
                      <a:pt x="155" y="66"/>
                    </a:cubicBezTo>
                    <a:cubicBezTo>
                      <a:pt x="155" y="65"/>
                      <a:pt x="154" y="63"/>
                      <a:pt x="1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sp>
        <p:nvSpPr>
          <p:cNvPr id="61" name="Title 11"/>
          <p:cNvSpPr txBox="1">
            <a:spLocks/>
          </p:cNvSpPr>
          <p:nvPr/>
        </p:nvSpPr>
        <p:spPr>
          <a:xfrm>
            <a:off x="7633096" y="3346382"/>
            <a:ext cx="1520952" cy="578961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5400" dirty="0"/>
              <a:t>49%</a:t>
            </a:r>
          </a:p>
        </p:txBody>
      </p:sp>
      <p:sp>
        <p:nvSpPr>
          <p:cNvPr id="62" name="Text Placeholder 4"/>
          <p:cNvSpPr txBox="1">
            <a:spLocks/>
          </p:cNvSpPr>
          <p:nvPr/>
        </p:nvSpPr>
        <p:spPr>
          <a:xfrm>
            <a:off x="7633095" y="3925343"/>
            <a:ext cx="1386841" cy="84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Outsourced</a:t>
            </a:r>
          </a:p>
        </p:txBody>
      </p:sp>
      <p:sp>
        <p:nvSpPr>
          <p:cNvPr id="63" name="Title 11"/>
          <p:cNvSpPr txBox="1">
            <a:spLocks/>
          </p:cNvSpPr>
          <p:nvPr/>
        </p:nvSpPr>
        <p:spPr>
          <a:xfrm>
            <a:off x="10718111" y="3332388"/>
            <a:ext cx="1520952" cy="578961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5400" dirty="0"/>
              <a:t>31%</a:t>
            </a:r>
          </a:p>
        </p:txBody>
      </p:sp>
      <p:sp>
        <p:nvSpPr>
          <p:cNvPr id="64" name="Text Placeholder 4"/>
          <p:cNvSpPr txBox="1">
            <a:spLocks/>
          </p:cNvSpPr>
          <p:nvPr/>
        </p:nvSpPr>
        <p:spPr>
          <a:xfrm>
            <a:off x="10704829" y="3925343"/>
            <a:ext cx="1386841" cy="84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Via a large IT service provider</a:t>
            </a:r>
          </a:p>
        </p:txBody>
      </p:sp>
      <p:sp>
        <p:nvSpPr>
          <p:cNvPr id="65" name="Title 11"/>
          <p:cNvSpPr txBox="1">
            <a:spLocks/>
          </p:cNvSpPr>
          <p:nvPr/>
        </p:nvSpPr>
        <p:spPr>
          <a:xfrm>
            <a:off x="7633096" y="4569975"/>
            <a:ext cx="1520952" cy="578961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5400" dirty="0"/>
              <a:t>27%</a:t>
            </a:r>
          </a:p>
        </p:txBody>
      </p:sp>
      <p:sp>
        <p:nvSpPr>
          <p:cNvPr id="66" name="Text Placeholder 4"/>
          <p:cNvSpPr txBox="1">
            <a:spLocks/>
          </p:cNvSpPr>
          <p:nvPr/>
        </p:nvSpPr>
        <p:spPr>
          <a:xfrm>
            <a:off x="7633095" y="5148936"/>
            <a:ext cx="1386841" cy="84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In-house</a:t>
            </a:r>
          </a:p>
        </p:txBody>
      </p:sp>
      <p:sp>
        <p:nvSpPr>
          <p:cNvPr id="67" name="Text Placeholder 4"/>
          <p:cNvSpPr txBox="1">
            <a:spLocks/>
          </p:cNvSpPr>
          <p:nvPr/>
        </p:nvSpPr>
        <p:spPr>
          <a:xfrm>
            <a:off x="6445476" y="5876887"/>
            <a:ext cx="3955314" cy="46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Graphik Black" charset="0"/>
                <a:ea typeface="Graphik Black" charset="0"/>
                <a:cs typeface="Graphik Black" charset="0"/>
              </a:rPr>
              <a:t>Multiple responses</a:t>
            </a:r>
            <a:endParaRPr lang="en-US" sz="1200" b="1" dirty="0">
              <a:solidFill>
                <a:srgbClr val="000000"/>
              </a:solidFill>
              <a:latin typeface="Graphik Black" charset="0"/>
              <a:ea typeface="Graphik Black" charset="0"/>
              <a:cs typeface="Graphik Black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  <a:latin typeface="Graphik" panose="020B0604020202020204"/>
                <a:ea typeface=""/>
                <a:cs typeface=""/>
              </a:rPr>
              <a:t>Base = Total sample; n=88</a:t>
            </a:r>
          </a:p>
        </p:txBody>
      </p:sp>
      <p:sp>
        <p:nvSpPr>
          <p:cNvPr id="104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Copyright © 2018 Accenture. 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CA828F-E900-423F-8BC1-50D1FE4A27AE}"/>
              </a:ext>
            </a:extLst>
          </p:cNvPr>
          <p:cNvSpPr/>
          <p:nvPr/>
        </p:nvSpPr>
        <p:spPr>
          <a:xfrm>
            <a:off x="264037" y="918897"/>
            <a:ext cx="1203580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chemeClr val="accent1"/>
                </a:solidFill>
                <a:latin typeface="Graphik Black" panose="020B0A03030202060203" pitchFamily="34" charset="0"/>
              </a:rPr>
              <a:t>FUEL RETAILERS RECOGNIZE THE CHALLENGES AHEAD</a:t>
            </a:r>
            <a:endParaRPr lang="en-GB" sz="3200" dirty="0">
              <a:solidFill>
                <a:schemeClr val="accent1"/>
              </a:solidFill>
              <a:latin typeface="Graphik Black" panose="020B0A03030202060203" pitchFamily="34" charset="0"/>
            </a:endParaRP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46D6308B-3564-D94B-A2AB-5BCC846A7F47}"/>
              </a:ext>
            </a:extLst>
          </p:cNvPr>
          <p:cNvSpPr txBox="1">
            <a:spLocks/>
          </p:cNvSpPr>
          <p:nvPr/>
        </p:nvSpPr>
        <p:spPr>
          <a:xfrm>
            <a:off x="381000" y="355174"/>
            <a:ext cx="1667256" cy="2544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all" dirty="0">
                <a:solidFill>
                  <a:schemeClr val="bg2"/>
                </a:solidFill>
                <a:latin typeface="Graphik Black" charset="0"/>
                <a:ea typeface="Graphik Black" charset="0"/>
                <a:cs typeface="Graphik Black" charset="0"/>
              </a:rPr>
              <a:t>Trend 5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7BC1FF7-695A-1A42-AFD2-F807931CA8D0}"/>
              </a:ext>
            </a:extLst>
          </p:cNvPr>
          <p:cNvCxnSpPr/>
          <p:nvPr/>
        </p:nvCxnSpPr>
        <p:spPr>
          <a:xfrm>
            <a:off x="381000" y="731520"/>
            <a:ext cx="138684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7CABD1-7FB8-1E47-9FC5-C9BCF0092911}"/>
              </a:ext>
            </a:extLst>
          </p:cNvPr>
          <p:cNvGrpSpPr/>
          <p:nvPr/>
        </p:nvGrpSpPr>
        <p:grpSpPr>
          <a:xfrm>
            <a:off x="3095858" y="3496549"/>
            <a:ext cx="2759506" cy="1855524"/>
            <a:chOff x="3095858" y="3496549"/>
            <a:chExt cx="2759506" cy="1855524"/>
          </a:xfrm>
        </p:grpSpPr>
        <p:sp>
          <p:nvSpPr>
            <p:cNvPr id="99" name="Text Placeholder 4">
              <a:extLst>
                <a:ext uri="{FF2B5EF4-FFF2-40B4-BE49-F238E27FC236}">
                  <a16:creationId xmlns:a16="http://schemas.microsoft.com/office/drawing/2014/main" id="{591CA80F-D14D-0844-AFC5-64C21011AA8D}"/>
                </a:ext>
              </a:extLst>
            </p:cNvPr>
            <p:cNvSpPr txBox="1">
              <a:spLocks/>
            </p:cNvSpPr>
            <p:nvPr/>
          </p:nvSpPr>
          <p:spPr>
            <a:xfrm>
              <a:off x="3534557" y="3790790"/>
              <a:ext cx="2006705" cy="13774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No specific person responsible</a:t>
              </a:r>
            </a:p>
          </p:txBody>
        </p:sp>
        <p:sp>
          <p:nvSpPr>
            <p:cNvPr id="100" name="Text Placeholder 4">
              <a:extLst>
                <a:ext uri="{FF2B5EF4-FFF2-40B4-BE49-F238E27FC236}">
                  <a16:creationId xmlns:a16="http://schemas.microsoft.com/office/drawing/2014/main" id="{209366B7-AE71-1748-BE23-95BFA7675A24}"/>
                </a:ext>
              </a:extLst>
            </p:cNvPr>
            <p:cNvSpPr txBox="1">
              <a:spLocks/>
            </p:cNvSpPr>
            <p:nvPr/>
          </p:nvSpPr>
          <p:spPr>
            <a:xfrm>
              <a:off x="3534556" y="4097874"/>
              <a:ext cx="723551" cy="16904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Don’t know</a:t>
              </a:r>
            </a:p>
          </p:txBody>
        </p:sp>
        <p:sp>
          <p:nvSpPr>
            <p:cNvPr id="101" name="Text Placeholder 4">
              <a:extLst>
                <a:ext uri="{FF2B5EF4-FFF2-40B4-BE49-F238E27FC236}">
                  <a16:creationId xmlns:a16="http://schemas.microsoft.com/office/drawing/2014/main" id="{5159FCB2-B77E-4D4E-B084-C0310A9975F2}"/>
                </a:ext>
              </a:extLst>
            </p:cNvPr>
            <p:cNvSpPr txBox="1">
              <a:spLocks/>
            </p:cNvSpPr>
            <p:nvPr/>
          </p:nvSpPr>
          <p:spPr>
            <a:xfrm>
              <a:off x="3534556" y="4404956"/>
              <a:ext cx="2188164" cy="19410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" dirty="0"/>
                <a:t>C-suite (All C Suite excluding CDO)</a:t>
              </a:r>
            </a:p>
          </p:txBody>
        </p:sp>
        <p:sp>
          <p:nvSpPr>
            <p:cNvPr id="102" name="Text Placeholder 4">
              <a:extLst>
                <a:ext uri="{FF2B5EF4-FFF2-40B4-BE49-F238E27FC236}">
                  <a16:creationId xmlns:a16="http://schemas.microsoft.com/office/drawing/2014/main" id="{2C5CE83F-038F-4247-9AC9-1AD6E0BA3E75}"/>
                </a:ext>
              </a:extLst>
            </p:cNvPr>
            <p:cNvSpPr txBox="1">
              <a:spLocks/>
            </p:cNvSpPr>
            <p:nvPr/>
          </p:nvSpPr>
          <p:spPr>
            <a:xfrm>
              <a:off x="3534556" y="4705538"/>
              <a:ext cx="723551" cy="16904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CDO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103" name="Text Placeholder 4">
              <a:extLst>
                <a:ext uri="{FF2B5EF4-FFF2-40B4-BE49-F238E27FC236}">
                  <a16:creationId xmlns:a16="http://schemas.microsoft.com/office/drawing/2014/main" id="{E6B35E27-5358-9848-9897-4756CB9AA81E}"/>
                </a:ext>
              </a:extLst>
            </p:cNvPr>
            <p:cNvSpPr txBox="1">
              <a:spLocks/>
            </p:cNvSpPr>
            <p:nvPr/>
          </p:nvSpPr>
          <p:spPr>
            <a:xfrm>
              <a:off x="3534556" y="5012622"/>
              <a:ext cx="723551" cy="16904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Non C-suite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0BDAF58-58A4-2E45-A9F5-6C002C5C4D0E}"/>
                </a:ext>
              </a:extLst>
            </p:cNvPr>
            <p:cNvSpPr/>
            <p:nvPr/>
          </p:nvSpPr>
          <p:spPr>
            <a:xfrm>
              <a:off x="3311865" y="3793475"/>
              <a:ext cx="128411" cy="1285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B037A5F-7F02-3B44-AF3E-F81B37F5CAAB}"/>
                </a:ext>
              </a:extLst>
            </p:cNvPr>
            <p:cNvSpPr/>
            <p:nvPr/>
          </p:nvSpPr>
          <p:spPr>
            <a:xfrm>
              <a:off x="3311865" y="4100111"/>
              <a:ext cx="128411" cy="1285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C2A2EBB-F39B-B047-8133-667F6BA9042A}"/>
                </a:ext>
              </a:extLst>
            </p:cNvPr>
            <p:cNvSpPr/>
            <p:nvPr/>
          </p:nvSpPr>
          <p:spPr>
            <a:xfrm>
              <a:off x="3311865" y="4406747"/>
              <a:ext cx="128411" cy="1285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30015EB-64BE-0642-B021-9EA239A33479}"/>
                </a:ext>
              </a:extLst>
            </p:cNvPr>
            <p:cNvSpPr/>
            <p:nvPr/>
          </p:nvSpPr>
          <p:spPr>
            <a:xfrm>
              <a:off x="3311864" y="4706880"/>
              <a:ext cx="128411" cy="1285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7C1427-970D-204B-8ED1-12167E810B04}"/>
                </a:ext>
              </a:extLst>
            </p:cNvPr>
            <p:cNvSpPr/>
            <p:nvPr/>
          </p:nvSpPr>
          <p:spPr>
            <a:xfrm>
              <a:off x="3311864" y="5013517"/>
              <a:ext cx="128411" cy="12859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19F5A80-8A1A-EB40-9D89-CB7D2BEF2FDF}"/>
                </a:ext>
              </a:extLst>
            </p:cNvPr>
            <p:cNvCxnSpPr>
              <a:cxnSpLocks/>
            </p:cNvCxnSpPr>
            <p:nvPr/>
          </p:nvCxnSpPr>
          <p:spPr>
            <a:xfrm>
              <a:off x="3099958" y="3561474"/>
              <a:ext cx="0" cy="1790599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D06006A-D3B3-9848-94BB-356520017AEB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64" y="3561474"/>
              <a:ext cx="0" cy="1790599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94045AB-BD47-6B46-A4B6-4C93ADEE84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5858" y="5352073"/>
              <a:ext cx="2759506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AB9A4FF-A704-C94B-B205-FAA6BCAB66BE}"/>
                </a:ext>
              </a:extLst>
            </p:cNvPr>
            <p:cNvCxnSpPr/>
            <p:nvPr/>
          </p:nvCxnSpPr>
          <p:spPr>
            <a:xfrm flipH="1">
              <a:off x="3095858" y="3561474"/>
              <a:ext cx="79463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Placeholder 4">
              <a:extLst>
                <a:ext uri="{FF2B5EF4-FFF2-40B4-BE49-F238E27FC236}">
                  <a16:creationId xmlns:a16="http://schemas.microsoft.com/office/drawing/2014/main" id="{0C3E2955-BA18-BB43-A175-FD715AC940AF}"/>
                </a:ext>
              </a:extLst>
            </p:cNvPr>
            <p:cNvSpPr txBox="1">
              <a:spLocks/>
            </p:cNvSpPr>
            <p:nvPr/>
          </p:nvSpPr>
          <p:spPr>
            <a:xfrm>
              <a:off x="3264086" y="3496549"/>
              <a:ext cx="544288" cy="169046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Key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A204588-8A59-024E-A888-8D565FB147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3710" y="3561474"/>
              <a:ext cx="2131654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7" name="Chart 116">
            <a:extLst>
              <a:ext uri="{FF2B5EF4-FFF2-40B4-BE49-F238E27FC236}">
                <a16:creationId xmlns:a16="http://schemas.microsoft.com/office/drawing/2014/main" id="{6922E50E-76FD-554F-B4EF-7F0BEE843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580540"/>
              </p:ext>
            </p:extLst>
          </p:nvPr>
        </p:nvGraphicFramePr>
        <p:xfrm>
          <a:off x="-163011" y="2965615"/>
          <a:ext cx="3224176" cy="279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085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55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94BBB8-5846-BA46-8848-793AB242F1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994821"/>
            <a:ext cx="12192000" cy="18667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8" y="492411"/>
            <a:ext cx="8205216" cy="1325563"/>
          </a:xfrm>
        </p:spPr>
        <p:txBody>
          <a:bodyPr>
            <a:noAutofit/>
          </a:bodyPr>
          <a:lstStyle/>
          <a:p>
            <a:r>
              <a:rPr lang="en-US" sz="6600" dirty="0"/>
              <a:t>the road </a:t>
            </a:r>
            <a:r>
              <a:rPr lang="en-US" sz="6600" dirty="0">
                <a:solidFill>
                  <a:schemeClr val="accent1"/>
                </a:solidFill>
              </a:rPr>
              <a:t>ahead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1191224"/>
            <a:ext cx="9805416" cy="671283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Graphik Black" charset="0"/>
                <a:ea typeface="Graphik Black" charset="0"/>
                <a:cs typeface="Graphik Black" charset="0"/>
              </a:rPr>
              <a:t>Fuel retailers may only be at the start of their digital journey—but they know where they are headed and are aware of how to future-proof their business...</a:t>
            </a:r>
            <a:endParaRPr lang="en-US" sz="2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1000" y="2096372"/>
            <a:ext cx="9805416" cy="6712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Graphik Black" charset="0"/>
                <a:ea typeface="Graphik Black" charset="0"/>
                <a:cs typeface="Graphik Black" charset="0"/>
              </a:rPr>
              <a:t>STEPS FOR FUEL RETAILERS TO BUILD BUSINESS READINESS AND PREPARE FOR GREATER DIGITAL DISRUPTION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80998" y="2924162"/>
            <a:ext cx="1108435" cy="68815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14124" y="2924162"/>
            <a:ext cx="1108435" cy="68815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447250" y="2924162"/>
            <a:ext cx="1108435" cy="68815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480377" y="2924162"/>
            <a:ext cx="1108435" cy="68815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81000" y="3775254"/>
            <a:ext cx="2033016" cy="1399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Use data to better understand your customers 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3414124" y="3775254"/>
            <a:ext cx="2033016" cy="1399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Develop, create and leverage a partner ecosystem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447248" y="3775254"/>
            <a:ext cx="2033016" cy="1399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Drive digital and innovation holistically across the business 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9480372" y="3775254"/>
            <a:ext cx="2033016" cy="1399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Build or access skills and develop key leadership roles to scale digital and earn consumer trust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209519" y="2867190"/>
            <a:ext cx="356377" cy="694327"/>
            <a:chOff x="8229838" y="3158292"/>
            <a:chExt cx="356377" cy="694327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8229838" y="3158292"/>
              <a:ext cx="356377" cy="35637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8229838" y="3496242"/>
              <a:ext cx="356377" cy="35637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105519" y="2867190"/>
            <a:ext cx="356377" cy="694327"/>
            <a:chOff x="8229838" y="3158292"/>
            <a:chExt cx="356377" cy="694327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8229838" y="3158292"/>
              <a:ext cx="356377" cy="35637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8229838" y="3496242"/>
              <a:ext cx="356377" cy="35637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17213" y="2867190"/>
            <a:ext cx="356377" cy="694327"/>
            <a:chOff x="8229838" y="3158292"/>
            <a:chExt cx="356377" cy="694327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8229838" y="3158292"/>
              <a:ext cx="356377" cy="35637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8229838" y="3496242"/>
              <a:ext cx="356377" cy="35637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8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191" y="499596"/>
            <a:ext cx="8205216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About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the survey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3191" y="2031865"/>
            <a:ext cx="5480304" cy="209948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Accenture’s Digital Fuel Retail Survey was undertaken by the survey agency McGuire on behalf of Accenture in collaboration with </a:t>
            </a:r>
            <a:r>
              <a:rPr lang="en-US" sz="20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  <a:hlinkClick r:id="rId3"/>
              </a:rPr>
              <a:t>PetrolPlaza</a:t>
            </a:r>
            <a:r>
              <a:rPr lang="en-US" sz="2000" dirty="0">
                <a:solidFill>
                  <a:schemeClr val="bg1"/>
                </a:solidFill>
              </a:rPr>
              <a:t>. It was conducted online during the spring and summer of 2018.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7203516" y="1728216"/>
            <a:ext cx="3796716" cy="3410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The survey questioned 88 professionals (subscribers and readers of PetrolPlaza) working in the fuel retail sector including:</a:t>
            </a:r>
          </a:p>
          <a:p>
            <a:pPr marL="194310" indent="-19431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National oil companies, international oil companies and independents</a:t>
            </a:r>
          </a:p>
          <a:p>
            <a:pPr marL="194310" indent="-19431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Fuel retail franchise owners </a:t>
            </a:r>
          </a:p>
          <a:p>
            <a:pPr marL="194310" indent="-19431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Independent fuel retail owners</a:t>
            </a:r>
          </a:p>
          <a:p>
            <a:pPr marL="194310" indent="-19431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Grocery store retailers</a:t>
            </a:r>
          </a:p>
          <a:p>
            <a:pPr marL="194310" indent="-19431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Contractors and consultants to the fuel retail industry</a:t>
            </a:r>
          </a:p>
        </p:txBody>
      </p:sp>
      <p:sp>
        <p:nvSpPr>
          <p:cNvPr id="15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8856" y="1417320"/>
            <a:ext cx="4340352" cy="4196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C51768-C47C-1747-9936-EABBAF8EB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4" b="14004"/>
          <a:stretch/>
        </p:blipFill>
        <p:spPr>
          <a:xfrm>
            <a:off x="0" y="0"/>
            <a:ext cx="1220889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503C06-3E5D-5040-A4AA-0659F379F6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tx1">
                  <a:alpha val="2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5C0EB5E-6111-49A1-89FE-65A9489A2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786" y="323535"/>
            <a:ext cx="10129838" cy="477054"/>
          </a:xfrm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raphik Black"/>
                <a:cs typeface="Graphik Black"/>
              </a:rPr>
              <a:t>DISRUPTION IS THE NEW NORMAL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B755E-EA19-4057-BF70-D7DB8D7676CB}"/>
              </a:ext>
            </a:extLst>
          </p:cNvPr>
          <p:cNvSpPr txBox="1"/>
          <p:nvPr/>
        </p:nvSpPr>
        <p:spPr>
          <a:xfrm>
            <a:off x="289786" y="1031760"/>
            <a:ext cx="11612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Graphik Black"/>
                <a:cs typeface="Graphik Black"/>
              </a:rPr>
              <a:t>CHALLENGES FUEL RETAILERS </a:t>
            </a:r>
            <a:r>
              <a:rPr lang="en-US" sz="2800" dirty="0">
                <a:solidFill>
                  <a:schemeClr val="bg1"/>
                </a:solidFill>
                <a:latin typeface="Graphik Black"/>
                <a:cs typeface="Graphik Black"/>
              </a:rPr>
              <a:t>MAY BE FACING IN THE FUTURE…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4772035-8392-4B06-8415-781A6F2D74B8}"/>
              </a:ext>
            </a:extLst>
          </p:cNvPr>
          <p:cNvSpPr txBox="1">
            <a:spLocks/>
          </p:cNvSpPr>
          <p:nvPr/>
        </p:nvSpPr>
        <p:spPr>
          <a:xfrm>
            <a:off x="357478" y="3301235"/>
            <a:ext cx="2645388" cy="3384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500" kern="1200" cap="all" dirty="0" smtClean="0">
                <a:solidFill>
                  <a:schemeClr val="bg1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algn="ctr"/>
            <a:r>
              <a:rPr lang="en-GB" sz="2000" b="1" dirty="0">
                <a:solidFill>
                  <a:srgbClr val="FFFFFF"/>
                </a:solidFill>
                <a:latin typeface="Graphik Black" panose="020B0A03030202060203" pitchFamily="34" charset="0"/>
              </a:rPr>
              <a:t>CUSTOMERS WILL NO LONGER NEED TO BUY FUEL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2E81EB7-BEF6-401B-BE96-0BCB34BD5E27}"/>
              </a:ext>
            </a:extLst>
          </p:cNvPr>
          <p:cNvSpPr txBox="1">
            <a:spLocks/>
          </p:cNvSpPr>
          <p:nvPr/>
        </p:nvSpPr>
        <p:spPr>
          <a:xfrm>
            <a:off x="3298735" y="3301234"/>
            <a:ext cx="2645388" cy="3384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500" kern="1200" cap="all" dirty="0" smtClean="0">
                <a:solidFill>
                  <a:schemeClr val="bg1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algn="ctr"/>
            <a:r>
              <a:rPr lang="en-GB" sz="2000" b="1" dirty="0">
                <a:solidFill>
                  <a:srgbClr val="FFFFFF"/>
                </a:solidFill>
                <a:latin typeface="Graphik Black" panose="020B0A03030202060203" pitchFamily="34" charset="0"/>
              </a:rPr>
              <a:t>CUSTOMERS WILL NO LONGER OWN AND MAINTAIN A CAR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354D3CA-8036-4C72-B140-FE4A888197EC}"/>
              </a:ext>
            </a:extLst>
          </p:cNvPr>
          <p:cNvSpPr txBox="1">
            <a:spLocks/>
          </p:cNvSpPr>
          <p:nvPr/>
        </p:nvSpPr>
        <p:spPr>
          <a:xfrm>
            <a:off x="6239992" y="3301235"/>
            <a:ext cx="2645388" cy="3384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500" kern="1200" cap="all" dirty="0" smtClean="0">
                <a:solidFill>
                  <a:schemeClr val="bg1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algn="ctr"/>
            <a:r>
              <a:rPr lang="en-GB" sz="2000" b="1" dirty="0">
                <a:solidFill>
                  <a:srgbClr val="FFFFFF"/>
                </a:solidFill>
                <a:latin typeface="Graphik Black" panose="020B0A03030202060203" pitchFamily="34" charset="0"/>
              </a:rPr>
              <a:t>CONNECTED CARs WILL ENABLE NEW SERVICES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DB35DF2-6302-498C-8BCC-E30FD422C899}"/>
              </a:ext>
            </a:extLst>
          </p:cNvPr>
          <p:cNvSpPr txBox="1">
            <a:spLocks/>
          </p:cNvSpPr>
          <p:nvPr/>
        </p:nvSpPr>
        <p:spPr>
          <a:xfrm>
            <a:off x="9181249" y="3301235"/>
            <a:ext cx="2645388" cy="3384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500" kern="1200" cap="all" dirty="0" smtClean="0">
                <a:solidFill>
                  <a:schemeClr val="bg1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algn="ctr"/>
            <a:r>
              <a:rPr lang="en-GB" sz="2000" b="1" dirty="0">
                <a:solidFill>
                  <a:srgbClr val="FFFFFF"/>
                </a:solidFill>
                <a:latin typeface="Graphik Black" panose="020B0A03030202060203" pitchFamily="34" charset="0"/>
              </a:rPr>
              <a:t>COMPETITION FOR CONSUMER MARKET WILL GROW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8496D-281E-41E7-B98E-A4F1A10D8ECB}"/>
              </a:ext>
            </a:extLst>
          </p:cNvPr>
          <p:cNvCxnSpPr>
            <a:cxnSpLocks/>
          </p:cNvCxnSpPr>
          <p:nvPr/>
        </p:nvCxnSpPr>
        <p:spPr>
          <a:xfrm>
            <a:off x="6096000" y="2117306"/>
            <a:ext cx="0" cy="3755174"/>
          </a:xfrm>
          <a:prstGeom prst="line">
            <a:avLst/>
          </a:prstGeom>
          <a:ln w="47625">
            <a:solidFill>
              <a:schemeClr val="bg1"/>
            </a:solidFill>
            <a:prstDash val="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52">
            <a:extLst>
              <a:ext uri="{FF2B5EF4-FFF2-40B4-BE49-F238E27FC236}">
                <a16:creationId xmlns:a16="http://schemas.microsoft.com/office/drawing/2014/main" id="{9F6B295A-4162-4A75-8644-A3E3A7A78D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3250" y="2126294"/>
            <a:ext cx="817095" cy="815018"/>
            <a:chOff x="4683" y="664"/>
            <a:chExt cx="393" cy="392"/>
          </a:xfrm>
          <a:solidFill>
            <a:schemeClr val="bg1"/>
          </a:solidFill>
        </p:grpSpPr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6DEE8AAC-2D63-400A-84AC-0241BBAF1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" y="664"/>
              <a:ext cx="285" cy="392"/>
            </a:xfrm>
            <a:custGeom>
              <a:avLst/>
              <a:gdLst>
                <a:gd name="T0" fmla="*/ 186 w 192"/>
                <a:gd name="T1" fmla="*/ 264 h 264"/>
                <a:gd name="T2" fmla="*/ 6 w 192"/>
                <a:gd name="T3" fmla="*/ 264 h 264"/>
                <a:gd name="T4" fmla="*/ 0 w 192"/>
                <a:gd name="T5" fmla="*/ 258 h 264"/>
                <a:gd name="T6" fmla="*/ 0 w 192"/>
                <a:gd name="T7" fmla="*/ 6 h 264"/>
                <a:gd name="T8" fmla="*/ 6 w 192"/>
                <a:gd name="T9" fmla="*/ 0 h 264"/>
                <a:gd name="T10" fmla="*/ 186 w 192"/>
                <a:gd name="T11" fmla="*/ 0 h 264"/>
                <a:gd name="T12" fmla="*/ 192 w 192"/>
                <a:gd name="T13" fmla="*/ 6 h 264"/>
                <a:gd name="T14" fmla="*/ 192 w 192"/>
                <a:gd name="T15" fmla="*/ 258 h 264"/>
                <a:gd name="T16" fmla="*/ 186 w 192"/>
                <a:gd name="T17" fmla="*/ 264 h 264"/>
                <a:gd name="T18" fmla="*/ 12 w 192"/>
                <a:gd name="T19" fmla="*/ 252 h 264"/>
                <a:gd name="T20" fmla="*/ 180 w 192"/>
                <a:gd name="T21" fmla="*/ 252 h 264"/>
                <a:gd name="T22" fmla="*/ 180 w 192"/>
                <a:gd name="T23" fmla="*/ 12 h 264"/>
                <a:gd name="T24" fmla="*/ 12 w 192"/>
                <a:gd name="T25" fmla="*/ 12 h 264"/>
                <a:gd name="T26" fmla="*/ 12 w 192"/>
                <a:gd name="T2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264">
                  <a:moveTo>
                    <a:pt x="186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258"/>
                    <a:pt x="192" y="258"/>
                    <a:pt x="192" y="258"/>
                  </a:cubicBezTo>
                  <a:cubicBezTo>
                    <a:pt x="192" y="262"/>
                    <a:pt x="189" y="264"/>
                    <a:pt x="186" y="264"/>
                  </a:cubicBezTo>
                  <a:close/>
                  <a:moveTo>
                    <a:pt x="12" y="252"/>
                  </a:moveTo>
                  <a:cubicBezTo>
                    <a:pt x="180" y="252"/>
                    <a:pt x="180" y="252"/>
                    <a:pt x="180" y="25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4">
              <a:extLst>
                <a:ext uri="{FF2B5EF4-FFF2-40B4-BE49-F238E27FC236}">
                  <a16:creationId xmlns:a16="http://schemas.microsoft.com/office/drawing/2014/main" id="{CAD28A6C-29F4-4BC5-8C28-D45A84B34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4" y="789"/>
              <a:ext cx="53" cy="71"/>
            </a:xfrm>
            <a:custGeom>
              <a:avLst/>
              <a:gdLst>
                <a:gd name="T0" fmla="*/ 6 w 36"/>
                <a:gd name="T1" fmla="*/ 48 h 48"/>
                <a:gd name="T2" fmla="*/ 3 w 36"/>
                <a:gd name="T3" fmla="*/ 48 h 48"/>
                <a:gd name="T4" fmla="*/ 0 w 36"/>
                <a:gd name="T5" fmla="*/ 42 h 48"/>
                <a:gd name="T6" fmla="*/ 0 w 36"/>
                <a:gd name="T7" fmla="*/ 6 h 48"/>
                <a:gd name="T8" fmla="*/ 6 w 36"/>
                <a:gd name="T9" fmla="*/ 0 h 48"/>
                <a:gd name="T10" fmla="*/ 30 w 36"/>
                <a:gd name="T11" fmla="*/ 0 h 48"/>
                <a:gd name="T12" fmla="*/ 36 w 36"/>
                <a:gd name="T13" fmla="*/ 6 h 48"/>
                <a:gd name="T14" fmla="*/ 36 w 36"/>
                <a:gd name="T15" fmla="*/ 30 h 48"/>
                <a:gd name="T16" fmla="*/ 33 w 36"/>
                <a:gd name="T17" fmla="*/ 36 h 48"/>
                <a:gd name="T18" fmla="*/ 9 w 36"/>
                <a:gd name="T19" fmla="*/ 48 h 48"/>
                <a:gd name="T20" fmla="*/ 6 w 36"/>
                <a:gd name="T21" fmla="*/ 48 h 48"/>
                <a:gd name="T22" fmla="*/ 12 w 36"/>
                <a:gd name="T23" fmla="*/ 12 h 48"/>
                <a:gd name="T24" fmla="*/ 12 w 36"/>
                <a:gd name="T25" fmla="*/ 33 h 48"/>
                <a:gd name="T26" fmla="*/ 24 w 36"/>
                <a:gd name="T27" fmla="*/ 27 h 48"/>
                <a:gd name="T28" fmla="*/ 24 w 36"/>
                <a:gd name="T29" fmla="*/ 12 h 48"/>
                <a:gd name="T30" fmla="*/ 12 w 36"/>
                <a:gd name="T31" fmla="*/ 12 h 48"/>
                <a:gd name="T32" fmla="*/ 30 w 36"/>
                <a:gd name="T33" fmla="*/ 30 h 48"/>
                <a:gd name="T34" fmla="*/ 30 w 36"/>
                <a:gd name="T35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8">
                  <a:moveTo>
                    <a:pt x="6" y="48"/>
                  </a:moveTo>
                  <a:cubicBezTo>
                    <a:pt x="5" y="48"/>
                    <a:pt x="4" y="48"/>
                    <a:pt x="3" y="48"/>
                  </a:cubicBezTo>
                  <a:cubicBezTo>
                    <a:pt x="1" y="46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3"/>
                    <a:pt x="35" y="35"/>
                    <a:pt x="33" y="3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48"/>
                    <a:pt x="7" y="48"/>
                    <a:pt x="6" y="48"/>
                  </a:cubicBezTo>
                  <a:close/>
                  <a:moveTo>
                    <a:pt x="12" y="12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12" y="12"/>
                  </a:lnTo>
                  <a:close/>
                  <a:moveTo>
                    <a:pt x="30" y="30"/>
                  </a:moveTo>
                  <a:cubicBezTo>
                    <a:pt x="30" y="30"/>
                    <a:pt x="30" y="30"/>
                    <a:pt x="3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1829C9F9-8E40-4590-8151-29A8384E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700"/>
              <a:ext cx="72" cy="107"/>
            </a:xfrm>
            <a:custGeom>
              <a:avLst/>
              <a:gdLst>
                <a:gd name="T0" fmla="*/ 6 w 49"/>
                <a:gd name="T1" fmla="*/ 72 h 72"/>
                <a:gd name="T2" fmla="*/ 0 w 49"/>
                <a:gd name="T3" fmla="*/ 66 h 72"/>
                <a:gd name="T4" fmla="*/ 0 w 49"/>
                <a:gd name="T5" fmla="*/ 48 h 72"/>
                <a:gd name="T6" fmla="*/ 38 w 49"/>
                <a:gd name="T7" fmla="*/ 2 h 72"/>
                <a:gd name="T8" fmla="*/ 47 w 49"/>
                <a:gd name="T9" fmla="*/ 2 h 72"/>
                <a:gd name="T10" fmla="*/ 46 w 49"/>
                <a:gd name="T11" fmla="*/ 11 h 72"/>
                <a:gd name="T12" fmla="*/ 12 w 49"/>
                <a:gd name="T13" fmla="*/ 49 h 72"/>
                <a:gd name="T14" fmla="*/ 12 w 49"/>
                <a:gd name="T15" fmla="*/ 66 h 72"/>
                <a:gd name="T16" fmla="*/ 6 w 49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72">
                  <a:moveTo>
                    <a:pt x="6" y="72"/>
                  </a:moveTo>
                  <a:cubicBezTo>
                    <a:pt x="3" y="72"/>
                    <a:pt x="0" y="70"/>
                    <a:pt x="0" y="6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7"/>
                    <a:pt x="24" y="15"/>
                    <a:pt x="38" y="2"/>
                  </a:cubicBezTo>
                  <a:cubicBezTo>
                    <a:pt x="41" y="0"/>
                    <a:pt x="44" y="0"/>
                    <a:pt x="47" y="2"/>
                  </a:cubicBezTo>
                  <a:cubicBezTo>
                    <a:pt x="49" y="5"/>
                    <a:pt x="49" y="9"/>
                    <a:pt x="46" y="11"/>
                  </a:cubicBezTo>
                  <a:cubicBezTo>
                    <a:pt x="30" y="25"/>
                    <a:pt x="13" y="43"/>
                    <a:pt x="12" y="49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70"/>
                    <a:pt x="9" y="72"/>
                    <a:pt x="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65019292-1848-44FF-9E66-1352A6C3E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842"/>
              <a:ext cx="71" cy="107"/>
            </a:xfrm>
            <a:custGeom>
              <a:avLst/>
              <a:gdLst>
                <a:gd name="T0" fmla="*/ 18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6 w 48"/>
                <a:gd name="T7" fmla="*/ 60 h 72"/>
                <a:gd name="T8" fmla="*/ 18 w 48"/>
                <a:gd name="T9" fmla="*/ 60 h 72"/>
                <a:gd name="T10" fmla="*/ 36 w 48"/>
                <a:gd name="T11" fmla="*/ 42 h 72"/>
                <a:gd name="T12" fmla="*/ 36 w 48"/>
                <a:gd name="T13" fmla="*/ 6 h 72"/>
                <a:gd name="T14" fmla="*/ 42 w 48"/>
                <a:gd name="T15" fmla="*/ 0 h 72"/>
                <a:gd name="T16" fmla="*/ 48 w 48"/>
                <a:gd name="T17" fmla="*/ 6 h 72"/>
                <a:gd name="T18" fmla="*/ 48 w 48"/>
                <a:gd name="T19" fmla="*/ 42 h 72"/>
                <a:gd name="T20" fmla="*/ 18 w 48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72">
                  <a:moveTo>
                    <a:pt x="18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3"/>
                    <a:pt x="3" y="60"/>
                    <a:pt x="6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28" y="60"/>
                    <a:pt x="36" y="52"/>
                    <a:pt x="36" y="4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59"/>
                    <a:pt x="35" y="72"/>
                    <a:pt x="1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7">
              <a:extLst>
                <a:ext uri="{FF2B5EF4-FFF2-40B4-BE49-F238E27FC236}">
                  <a16:creationId xmlns:a16="http://schemas.microsoft.com/office/drawing/2014/main" id="{8E4EF9BC-DD1A-4D0E-A716-205884469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" y="807"/>
              <a:ext cx="285" cy="18"/>
            </a:xfrm>
            <a:custGeom>
              <a:avLst/>
              <a:gdLst>
                <a:gd name="T0" fmla="*/ 186 w 192"/>
                <a:gd name="T1" fmla="*/ 12 h 12"/>
                <a:gd name="T2" fmla="*/ 6 w 192"/>
                <a:gd name="T3" fmla="*/ 12 h 12"/>
                <a:gd name="T4" fmla="*/ 0 w 192"/>
                <a:gd name="T5" fmla="*/ 6 h 12"/>
                <a:gd name="T6" fmla="*/ 6 w 192"/>
                <a:gd name="T7" fmla="*/ 0 h 12"/>
                <a:gd name="T8" fmla="*/ 186 w 192"/>
                <a:gd name="T9" fmla="*/ 0 h 12"/>
                <a:gd name="T10" fmla="*/ 192 w 192"/>
                <a:gd name="T11" fmla="*/ 6 h 12"/>
                <a:gd name="T12" fmla="*/ 186 w 19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2">
                  <a:moveTo>
                    <a:pt x="18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0"/>
                    <a:pt x="189" y="12"/>
                    <a:pt x="18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58">
              <a:extLst>
                <a:ext uri="{FF2B5EF4-FFF2-40B4-BE49-F238E27FC236}">
                  <a16:creationId xmlns:a16="http://schemas.microsoft.com/office/drawing/2014/main" id="{9324A566-FE71-4E01-BA82-E20BFC51E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" y="700"/>
              <a:ext cx="213" cy="89"/>
            </a:xfrm>
            <a:custGeom>
              <a:avLst/>
              <a:gdLst>
                <a:gd name="T0" fmla="*/ 138 w 144"/>
                <a:gd name="T1" fmla="*/ 60 h 60"/>
                <a:gd name="T2" fmla="*/ 6 w 144"/>
                <a:gd name="T3" fmla="*/ 60 h 60"/>
                <a:gd name="T4" fmla="*/ 0 w 144"/>
                <a:gd name="T5" fmla="*/ 54 h 60"/>
                <a:gd name="T6" fmla="*/ 0 w 144"/>
                <a:gd name="T7" fmla="*/ 6 h 60"/>
                <a:gd name="T8" fmla="*/ 6 w 144"/>
                <a:gd name="T9" fmla="*/ 0 h 60"/>
                <a:gd name="T10" fmla="*/ 138 w 144"/>
                <a:gd name="T11" fmla="*/ 0 h 60"/>
                <a:gd name="T12" fmla="*/ 144 w 144"/>
                <a:gd name="T13" fmla="*/ 6 h 60"/>
                <a:gd name="T14" fmla="*/ 144 w 144"/>
                <a:gd name="T15" fmla="*/ 54 h 60"/>
                <a:gd name="T16" fmla="*/ 138 w 144"/>
                <a:gd name="T17" fmla="*/ 60 h 60"/>
                <a:gd name="T18" fmla="*/ 12 w 144"/>
                <a:gd name="T19" fmla="*/ 48 h 60"/>
                <a:gd name="T20" fmla="*/ 132 w 144"/>
                <a:gd name="T21" fmla="*/ 48 h 60"/>
                <a:gd name="T22" fmla="*/ 132 w 144"/>
                <a:gd name="T23" fmla="*/ 12 h 60"/>
                <a:gd name="T24" fmla="*/ 12 w 144"/>
                <a:gd name="T25" fmla="*/ 12 h 60"/>
                <a:gd name="T26" fmla="*/ 12 w 144"/>
                <a:gd name="T2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60">
                  <a:moveTo>
                    <a:pt x="138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8"/>
                    <a:pt x="141" y="60"/>
                    <a:pt x="138" y="60"/>
                  </a:cubicBezTo>
                  <a:close/>
                  <a:moveTo>
                    <a:pt x="1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id="{570CF0FD-3586-442D-8824-32C4DDA5E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842"/>
              <a:ext cx="141" cy="147"/>
            </a:xfrm>
            <a:custGeom>
              <a:avLst/>
              <a:gdLst>
                <a:gd name="T0" fmla="*/ 43 w 95"/>
                <a:gd name="T1" fmla="*/ 99 h 99"/>
                <a:gd name="T2" fmla="*/ 38 w 95"/>
                <a:gd name="T3" fmla="*/ 98 h 99"/>
                <a:gd name="T4" fmla="*/ 15 w 95"/>
                <a:gd name="T5" fmla="*/ 76 h 99"/>
                <a:gd name="T6" fmla="*/ 0 w 95"/>
                <a:gd name="T7" fmla="*/ 52 h 99"/>
                <a:gd name="T8" fmla="*/ 17 w 95"/>
                <a:gd name="T9" fmla="*/ 25 h 99"/>
                <a:gd name="T10" fmla="*/ 17 w 95"/>
                <a:gd name="T11" fmla="*/ 25 h 99"/>
                <a:gd name="T12" fmla="*/ 44 w 95"/>
                <a:gd name="T13" fmla="*/ 15 h 99"/>
                <a:gd name="T14" fmla="*/ 74 w 95"/>
                <a:gd name="T15" fmla="*/ 2 h 99"/>
                <a:gd name="T16" fmla="*/ 79 w 95"/>
                <a:gd name="T17" fmla="*/ 1 h 99"/>
                <a:gd name="T18" fmla="*/ 83 w 95"/>
                <a:gd name="T19" fmla="*/ 4 h 99"/>
                <a:gd name="T20" fmla="*/ 72 w 95"/>
                <a:gd name="T21" fmla="*/ 85 h 99"/>
                <a:gd name="T22" fmla="*/ 43 w 95"/>
                <a:gd name="T23" fmla="*/ 99 h 99"/>
                <a:gd name="T24" fmla="*/ 23 w 95"/>
                <a:gd name="T25" fmla="*/ 35 h 99"/>
                <a:gd name="T26" fmla="*/ 12 w 95"/>
                <a:gd name="T27" fmla="*/ 52 h 99"/>
                <a:gd name="T28" fmla="*/ 23 w 95"/>
                <a:gd name="T29" fmla="*/ 67 h 99"/>
                <a:gd name="T30" fmla="*/ 26 w 95"/>
                <a:gd name="T31" fmla="*/ 70 h 99"/>
                <a:gd name="T32" fmla="*/ 41 w 95"/>
                <a:gd name="T33" fmla="*/ 87 h 99"/>
                <a:gd name="T34" fmla="*/ 63 w 95"/>
                <a:gd name="T35" fmla="*/ 76 h 99"/>
                <a:gd name="T36" fmla="*/ 75 w 95"/>
                <a:gd name="T37" fmla="*/ 16 h 99"/>
                <a:gd name="T38" fmla="*/ 47 w 95"/>
                <a:gd name="T39" fmla="*/ 26 h 99"/>
                <a:gd name="T40" fmla="*/ 23 w 95"/>
                <a:gd name="T41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99">
                  <a:moveTo>
                    <a:pt x="43" y="99"/>
                  </a:moveTo>
                  <a:cubicBezTo>
                    <a:pt x="42" y="99"/>
                    <a:pt x="40" y="99"/>
                    <a:pt x="38" y="98"/>
                  </a:cubicBezTo>
                  <a:cubicBezTo>
                    <a:pt x="32" y="97"/>
                    <a:pt x="22" y="92"/>
                    <a:pt x="15" y="76"/>
                  </a:cubicBezTo>
                  <a:cubicBezTo>
                    <a:pt x="3" y="67"/>
                    <a:pt x="0" y="58"/>
                    <a:pt x="0" y="52"/>
                  </a:cubicBezTo>
                  <a:cubicBezTo>
                    <a:pt x="0" y="42"/>
                    <a:pt x="6" y="3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6" y="19"/>
                    <a:pt x="35" y="17"/>
                    <a:pt x="44" y="15"/>
                  </a:cubicBezTo>
                  <a:cubicBezTo>
                    <a:pt x="54" y="12"/>
                    <a:pt x="64" y="10"/>
                    <a:pt x="74" y="2"/>
                  </a:cubicBezTo>
                  <a:cubicBezTo>
                    <a:pt x="76" y="1"/>
                    <a:pt x="78" y="0"/>
                    <a:pt x="79" y="1"/>
                  </a:cubicBezTo>
                  <a:cubicBezTo>
                    <a:pt x="81" y="1"/>
                    <a:pt x="83" y="2"/>
                    <a:pt x="83" y="4"/>
                  </a:cubicBezTo>
                  <a:cubicBezTo>
                    <a:pt x="95" y="28"/>
                    <a:pt x="86" y="69"/>
                    <a:pt x="72" y="85"/>
                  </a:cubicBezTo>
                  <a:cubicBezTo>
                    <a:pt x="63" y="94"/>
                    <a:pt x="53" y="99"/>
                    <a:pt x="43" y="99"/>
                  </a:cubicBezTo>
                  <a:close/>
                  <a:moveTo>
                    <a:pt x="23" y="35"/>
                  </a:moveTo>
                  <a:cubicBezTo>
                    <a:pt x="16" y="40"/>
                    <a:pt x="12" y="46"/>
                    <a:pt x="12" y="52"/>
                  </a:cubicBezTo>
                  <a:cubicBezTo>
                    <a:pt x="12" y="59"/>
                    <a:pt x="18" y="64"/>
                    <a:pt x="23" y="67"/>
                  </a:cubicBezTo>
                  <a:cubicBezTo>
                    <a:pt x="24" y="68"/>
                    <a:pt x="25" y="69"/>
                    <a:pt x="26" y="70"/>
                  </a:cubicBezTo>
                  <a:cubicBezTo>
                    <a:pt x="30" y="80"/>
                    <a:pt x="35" y="85"/>
                    <a:pt x="41" y="87"/>
                  </a:cubicBezTo>
                  <a:cubicBezTo>
                    <a:pt x="49" y="88"/>
                    <a:pt x="58" y="82"/>
                    <a:pt x="63" y="76"/>
                  </a:cubicBezTo>
                  <a:cubicBezTo>
                    <a:pt x="73" y="66"/>
                    <a:pt x="80" y="36"/>
                    <a:pt x="75" y="16"/>
                  </a:cubicBezTo>
                  <a:cubicBezTo>
                    <a:pt x="65" y="22"/>
                    <a:pt x="55" y="24"/>
                    <a:pt x="47" y="26"/>
                  </a:cubicBezTo>
                  <a:cubicBezTo>
                    <a:pt x="39" y="29"/>
                    <a:pt x="31" y="31"/>
                    <a:pt x="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id="{65559BA0-C43E-4020-B87C-A924C51A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905"/>
              <a:ext cx="101" cy="116"/>
            </a:xfrm>
            <a:custGeom>
              <a:avLst/>
              <a:gdLst>
                <a:gd name="T0" fmla="*/ 7 w 68"/>
                <a:gd name="T1" fmla="*/ 78 h 78"/>
                <a:gd name="T2" fmla="*/ 5 w 68"/>
                <a:gd name="T3" fmla="*/ 78 h 78"/>
                <a:gd name="T4" fmla="*/ 1 w 68"/>
                <a:gd name="T5" fmla="*/ 70 h 78"/>
                <a:gd name="T6" fmla="*/ 58 w 68"/>
                <a:gd name="T7" fmla="*/ 1 h 78"/>
                <a:gd name="T8" fmla="*/ 66 w 68"/>
                <a:gd name="T9" fmla="*/ 4 h 78"/>
                <a:gd name="T10" fmla="*/ 64 w 68"/>
                <a:gd name="T11" fmla="*/ 12 h 78"/>
                <a:gd name="T12" fmla="*/ 13 w 68"/>
                <a:gd name="T13" fmla="*/ 75 h 78"/>
                <a:gd name="T14" fmla="*/ 7 w 68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78">
                  <a:moveTo>
                    <a:pt x="7" y="78"/>
                  </a:moveTo>
                  <a:cubicBezTo>
                    <a:pt x="6" y="78"/>
                    <a:pt x="6" y="78"/>
                    <a:pt x="5" y="78"/>
                  </a:cubicBezTo>
                  <a:cubicBezTo>
                    <a:pt x="2" y="77"/>
                    <a:pt x="0" y="73"/>
                    <a:pt x="1" y="70"/>
                  </a:cubicBezTo>
                  <a:cubicBezTo>
                    <a:pt x="2" y="68"/>
                    <a:pt x="21" y="20"/>
                    <a:pt x="58" y="1"/>
                  </a:cubicBezTo>
                  <a:cubicBezTo>
                    <a:pt x="61" y="0"/>
                    <a:pt x="65" y="1"/>
                    <a:pt x="66" y="4"/>
                  </a:cubicBezTo>
                  <a:cubicBezTo>
                    <a:pt x="68" y="7"/>
                    <a:pt x="67" y="10"/>
                    <a:pt x="64" y="12"/>
                  </a:cubicBezTo>
                  <a:cubicBezTo>
                    <a:pt x="30" y="29"/>
                    <a:pt x="13" y="74"/>
                    <a:pt x="13" y="75"/>
                  </a:cubicBezTo>
                  <a:cubicBezTo>
                    <a:pt x="12" y="77"/>
                    <a:pt x="9" y="78"/>
                    <a:pt x="7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17">
            <a:extLst>
              <a:ext uri="{FF2B5EF4-FFF2-40B4-BE49-F238E27FC236}">
                <a16:creationId xmlns:a16="http://schemas.microsoft.com/office/drawing/2014/main" id="{96EF3F42-838F-4179-8787-2E12E6995B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45958" y="2117306"/>
            <a:ext cx="899371" cy="938855"/>
            <a:chOff x="1383" y="436"/>
            <a:chExt cx="410" cy="428"/>
          </a:xfrm>
          <a:solidFill>
            <a:schemeClr val="bg1"/>
          </a:solidFill>
        </p:grpSpPr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A30A7887-DF35-4BDF-A853-13D323EFD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436"/>
              <a:ext cx="144" cy="428"/>
            </a:xfrm>
            <a:custGeom>
              <a:avLst/>
              <a:gdLst>
                <a:gd name="T0" fmla="*/ 6 w 97"/>
                <a:gd name="T1" fmla="*/ 289 h 289"/>
                <a:gd name="T2" fmla="*/ 5 w 97"/>
                <a:gd name="T3" fmla="*/ 289 h 289"/>
                <a:gd name="T4" fmla="*/ 1 w 97"/>
                <a:gd name="T5" fmla="*/ 281 h 289"/>
                <a:gd name="T6" fmla="*/ 85 w 97"/>
                <a:gd name="T7" fmla="*/ 5 h 289"/>
                <a:gd name="T8" fmla="*/ 92 w 97"/>
                <a:gd name="T9" fmla="*/ 1 h 289"/>
                <a:gd name="T10" fmla="*/ 96 w 97"/>
                <a:gd name="T11" fmla="*/ 9 h 289"/>
                <a:gd name="T12" fmla="*/ 12 w 97"/>
                <a:gd name="T13" fmla="*/ 285 h 289"/>
                <a:gd name="T14" fmla="*/ 6 w 97"/>
                <a:gd name="T1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89">
                  <a:moveTo>
                    <a:pt x="6" y="289"/>
                  </a:moveTo>
                  <a:cubicBezTo>
                    <a:pt x="6" y="289"/>
                    <a:pt x="5" y="289"/>
                    <a:pt x="5" y="289"/>
                  </a:cubicBezTo>
                  <a:cubicBezTo>
                    <a:pt x="2" y="288"/>
                    <a:pt x="0" y="284"/>
                    <a:pt x="1" y="281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2"/>
                    <a:pt x="89" y="0"/>
                    <a:pt x="92" y="1"/>
                  </a:cubicBezTo>
                  <a:cubicBezTo>
                    <a:pt x="95" y="2"/>
                    <a:pt x="97" y="6"/>
                    <a:pt x="96" y="9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1" y="287"/>
                    <a:pt x="9" y="289"/>
                    <a:pt x="6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93FE64F8-58C9-4FAE-B234-E429962D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436"/>
              <a:ext cx="144" cy="428"/>
            </a:xfrm>
            <a:custGeom>
              <a:avLst/>
              <a:gdLst>
                <a:gd name="T0" fmla="*/ 90 w 97"/>
                <a:gd name="T1" fmla="*/ 289 h 289"/>
                <a:gd name="T2" fmla="*/ 85 w 97"/>
                <a:gd name="T3" fmla="*/ 285 h 289"/>
                <a:gd name="T4" fmla="*/ 1 w 97"/>
                <a:gd name="T5" fmla="*/ 9 h 289"/>
                <a:gd name="T6" fmla="*/ 5 w 97"/>
                <a:gd name="T7" fmla="*/ 1 h 289"/>
                <a:gd name="T8" fmla="*/ 12 w 97"/>
                <a:gd name="T9" fmla="*/ 5 h 289"/>
                <a:gd name="T10" fmla="*/ 96 w 97"/>
                <a:gd name="T11" fmla="*/ 281 h 289"/>
                <a:gd name="T12" fmla="*/ 92 w 97"/>
                <a:gd name="T13" fmla="*/ 289 h 289"/>
                <a:gd name="T14" fmla="*/ 90 w 97"/>
                <a:gd name="T1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89">
                  <a:moveTo>
                    <a:pt x="90" y="289"/>
                  </a:moveTo>
                  <a:cubicBezTo>
                    <a:pt x="88" y="289"/>
                    <a:pt x="85" y="287"/>
                    <a:pt x="85" y="28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96" y="281"/>
                    <a:pt x="96" y="281"/>
                    <a:pt x="96" y="281"/>
                  </a:cubicBezTo>
                  <a:cubicBezTo>
                    <a:pt x="97" y="284"/>
                    <a:pt x="95" y="288"/>
                    <a:pt x="92" y="289"/>
                  </a:cubicBezTo>
                  <a:cubicBezTo>
                    <a:pt x="92" y="289"/>
                    <a:pt x="91" y="289"/>
                    <a:pt x="90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978C238C-7C1D-49DF-AD9D-B8D4896A8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775"/>
              <a:ext cx="18" cy="89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7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6D008E33-C59D-4579-987B-3FB8499C5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633"/>
              <a:ext cx="18" cy="88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7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81AC9522-446B-44DA-8AD1-9E7BDCEA1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508"/>
              <a:ext cx="18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10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44B4644-9983-450B-890C-913FAB9FA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437"/>
              <a:ext cx="18" cy="36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10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105ACC-97EA-BE4B-98DF-7B3428137D63}"/>
              </a:ext>
            </a:extLst>
          </p:cNvPr>
          <p:cNvCxnSpPr>
            <a:cxnSpLocks/>
          </p:cNvCxnSpPr>
          <p:nvPr/>
        </p:nvCxnSpPr>
        <p:spPr>
          <a:xfrm>
            <a:off x="3149600" y="2117306"/>
            <a:ext cx="0" cy="3755174"/>
          </a:xfrm>
          <a:prstGeom prst="line">
            <a:avLst/>
          </a:prstGeom>
          <a:ln w="47625">
            <a:solidFill>
              <a:schemeClr val="bg1"/>
            </a:solidFill>
            <a:prstDash val="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367DAF-F1C5-9441-8C3E-28935EC19781}"/>
              </a:ext>
            </a:extLst>
          </p:cNvPr>
          <p:cNvCxnSpPr>
            <a:cxnSpLocks/>
          </p:cNvCxnSpPr>
          <p:nvPr/>
        </p:nvCxnSpPr>
        <p:spPr>
          <a:xfrm>
            <a:off x="9042400" y="2117306"/>
            <a:ext cx="0" cy="3755174"/>
          </a:xfrm>
          <a:prstGeom prst="line">
            <a:avLst/>
          </a:prstGeom>
          <a:ln w="47625">
            <a:solidFill>
              <a:schemeClr val="bg1"/>
            </a:solidFill>
            <a:prstDash val="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91061E0C-0D72-D740-AE79-CE6EBFEFC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54011"/>
            <a:ext cx="457198" cy="16767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70E87-6CA1-5548-A01D-742DADC366F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Graphik Black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raphik Black" charset="0"/>
            </a:endParaRPr>
          </a:p>
        </p:txBody>
      </p:sp>
      <p:sp>
        <p:nvSpPr>
          <p:cNvPr id="46" name="Footer Placeholder 17">
            <a:extLst>
              <a:ext uri="{FF2B5EF4-FFF2-40B4-BE49-F238E27FC236}">
                <a16:creationId xmlns:a16="http://schemas.microsoft.com/office/drawing/2014/main" id="{82211EA4-C368-8E46-B655-F12430D47EEF}"/>
              </a:ext>
            </a:extLst>
          </p:cNvPr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  <p:grpSp>
        <p:nvGrpSpPr>
          <p:cNvPr id="52" name="Group 44">
            <a:extLst>
              <a:ext uri="{FF2B5EF4-FFF2-40B4-BE49-F238E27FC236}">
                <a16:creationId xmlns:a16="http://schemas.microsoft.com/office/drawing/2014/main" id="{50BF6BFA-5506-554B-8DA1-83F94DB9BC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76430" y="2095241"/>
            <a:ext cx="855026" cy="836660"/>
            <a:chOff x="4476" y="446"/>
            <a:chExt cx="419" cy="410"/>
          </a:xfrm>
          <a:solidFill>
            <a:schemeClr val="bg1"/>
          </a:solidFill>
        </p:grpSpPr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4AB64C8B-790C-5C48-88FD-9848FD2F7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9" y="696"/>
              <a:ext cx="107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2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2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8EC39889-4BDF-3146-A0AA-0DEE53F59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" y="446"/>
              <a:ext cx="419" cy="410"/>
            </a:xfrm>
            <a:custGeom>
              <a:avLst/>
              <a:gdLst>
                <a:gd name="T0" fmla="*/ 72 w 283"/>
                <a:gd name="T1" fmla="*/ 277 h 277"/>
                <a:gd name="T2" fmla="*/ 0 w 283"/>
                <a:gd name="T3" fmla="*/ 205 h 277"/>
                <a:gd name="T4" fmla="*/ 72 w 283"/>
                <a:gd name="T5" fmla="*/ 133 h 277"/>
                <a:gd name="T6" fmla="*/ 104 w 283"/>
                <a:gd name="T7" fmla="*/ 140 h 277"/>
                <a:gd name="T8" fmla="*/ 236 w 283"/>
                <a:gd name="T9" fmla="*/ 8 h 277"/>
                <a:gd name="T10" fmla="*/ 268 w 283"/>
                <a:gd name="T11" fmla="*/ 8 h 277"/>
                <a:gd name="T12" fmla="*/ 275 w 283"/>
                <a:gd name="T13" fmla="*/ 25 h 277"/>
                <a:gd name="T14" fmla="*/ 268 w 283"/>
                <a:gd name="T15" fmla="*/ 41 h 277"/>
                <a:gd name="T16" fmla="*/ 255 w 283"/>
                <a:gd name="T17" fmla="*/ 55 h 277"/>
                <a:gd name="T18" fmla="*/ 280 w 283"/>
                <a:gd name="T19" fmla="*/ 80 h 277"/>
                <a:gd name="T20" fmla="*/ 280 w 283"/>
                <a:gd name="T21" fmla="*/ 89 h 277"/>
                <a:gd name="T22" fmla="*/ 262 w 283"/>
                <a:gd name="T23" fmla="*/ 107 h 277"/>
                <a:gd name="T24" fmla="*/ 254 w 283"/>
                <a:gd name="T25" fmla="*/ 107 h 277"/>
                <a:gd name="T26" fmla="*/ 228 w 283"/>
                <a:gd name="T27" fmla="*/ 81 h 277"/>
                <a:gd name="T28" fmla="*/ 219 w 283"/>
                <a:gd name="T29" fmla="*/ 91 h 277"/>
                <a:gd name="T30" fmla="*/ 238 w 283"/>
                <a:gd name="T31" fmla="*/ 110 h 277"/>
                <a:gd name="T32" fmla="*/ 238 w 283"/>
                <a:gd name="T33" fmla="*/ 119 h 277"/>
                <a:gd name="T34" fmla="*/ 220 w 283"/>
                <a:gd name="T35" fmla="*/ 137 h 277"/>
                <a:gd name="T36" fmla="*/ 212 w 283"/>
                <a:gd name="T37" fmla="*/ 137 h 277"/>
                <a:gd name="T38" fmla="*/ 192 w 283"/>
                <a:gd name="T39" fmla="*/ 117 h 277"/>
                <a:gd name="T40" fmla="*/ 136 w 283"/>
                <a:gd name="T41" fmla="*/ 173 h 277"/>
                <a:gd name="T42" fmla="*/ 144 w 283"/>
                <a:gd name="T43" fmla="*/ 205 h 277"/>
                <a:gd name="T44" fmla="*/ 72 w 283"/>
                <a:gd name="T45" fmla="*/ 277 h 277"/>
                <a:gd name="T46" fmla="*/ 72 w 283"/>
                <a:gd name="T47" fmla="*/ 145 h 277"/>
                <a:gd name="T48" fmla="*/ 12 w 283"/>
                <a:gd name="T49" fmla="*/ 205 h 277"/>
                <a:gd name="T50" fmla="*/ 72 w 283"/>
                <a:gd name="T51" fmla="*/ 265 h 277"/>
                <a:gd name="T52" fmla="*/ 132 w 283"/>
                <a:gd name="T53" fmla="*/ 205 h 277"/>
                <a:gd name="T54" fmla="*/ 124 w 283"/>
                <a:gd name="T55" fmla="*/ 175 h 277"/>
                <a:gd name="T56" fmla="*/ 125 w 283"/>
                <a:gd name="T57" fmla="*/ 167 h 277"/>
                <a:gd name="T58" fmla="*/ 188 w 283"/>
                <a:gd name="T59" fmla="*/ 104 h 277"/>
                <a:gd name="T60" fmla="*/ 196 w 283"/>
                <a:gd name="T61" fmla="*/ 104 h 277"/>
                <a:gd name="T62" fmla="*/ 216 w 283"/>
                <a:gd name="T63" fmla="*/ 124 h 277"/>
                <a:gd name="T64" fmla="*/ 226 w 283"/>
                <a:gd name="T65" fmla="*/ 115 h 277"/>
                <a:gd name="T66" fmla="*/ 206 w 283"/>
                <a:gd name="T67" fmla="*/ 95 h 277"/>
                <a:gd name="T68" fmla="*/ 206 w 283"/>
                <a:gd name="T69" fmla="*/ 86 h 277"/>
                <a:gd name="T70" fmla="*/ 224 w 283"/>
                <a:gd name="T71" fmla="*/ 68 h 277"/>
                <a:gd name="T72" fmla="*/ 232 w 283"/>
                <a:gd name="T73" fmla="*/ 68 h 277"/>
                <a:gd name="T74" fmla="*/ 258 w 283"/>
                <a:gd name="T75" fmla="*/ 94 h 277"/>
                <a:gd name="T76" fmla="*/ 268 w 283"/>
                <a:gd name="T77" fmla="*/ 85 h 277"/>
                <a:gd name="T78" fmla="*/ 242 w 283"/>
                <a:gd name="T79" fmla="*/ 59 h 277"/>
                <a:gd name="T80" fmla="*/ 242 w 283"/>
                <a:gd name="T81" fmla="*/ 50 h 277"/>
                <a:gd name="T82" fmla="*/ 260 w 283"/>
                <a:gd name="T83" fmla="*/ 32 h 277"/>
                <a:gd name="T84" fmla="*/ 263 w 283"/>
                <a:gd name="T85" fmla="*/ 25 h 277"/>
                <a:gd name="T86" fmla="*/ 260 w 283"/>
                <a:gd name="T87" fmla="*/ 17 h 277"/>
                <a:gd name="T88" fmla="*/ 244 w 283"/>
                <a:gd name="T89" fmla="*/ 17 h 277"/>
                <a:gd name="T90" fmla="*/ 109 w 283"/>
                <a:gd name="T91" fmla="*/ 152 h 277"/>
                <a:gd name="T92" fmla="*/ 102 w 283"/>
                <a:gd name="T93" fmla="*/ 153 h 277"/>
                <a:gd name="T94" fmla="*/ 72 w 283"/>
                <a:gd name="T95" fmla="*/ 14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277">
                  <a:moveTo>
                    <a:pt x="72" y="277"/>
                  </a:moveTo>
                  <a:cubicBezTo>
                    <a:pt x="32" y="277"/>
                    <a:pt x="0" y="244"/>
                    <a:pt x="0" y="205"/>
                  </a:cubicBezTo>
                  <a:cubicBezTo>
                    <a:pt x="0" y="165"/>
                    <a:pt x="32" y="133"/>
                    <a:pt x="72" y="133"/>
                  </a:cubicBezTo>
                  <a:cubicBezTo>
                    <a:pt x="83" y="133"/>
                    <a:pt x="94" y="135"/>
                    <a:pt x="104" y="140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45" y="0"/>
                    <a:pt x="259" y="0"/>
                    <a:pt x="268" y="8"/>
                  </a:cubicBezTo>
                  <a:cubicBezTo>
                    <a:pt x="273" y="13"/>
                    <a:pt x="275" y="19"/>
                    <a:pt x="275" y="25"/>
                  </a:cubicBezTo>
                  <a:cubicBezTo>
                    <a:pt x="275" y="31"/>
                    <a:pt x="273" y="37"/>
                    <a:pt x="268" y="41"/>
                  </a:cubicBezTo>
                  <a:cubicBezTo>
                    <a:pt x="255" y="55"/>
                    <a:pt x="255" y="55"/>
                    <a:pt x="255" y="55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3" y="83"/>
                    <a:pt x="283" y="87"/>
                    <a:pt x="280" y="89"/>
                  </a:cubicBezTo>
                  <a:cubicBezTo>
                    <a:pt x="262" y="107"/>
                    <a:pt x="262" y="107"/>
                    <a:pt x="262" y="107"/>
                  </a:cubicBezTo>
                  <a:cubicBezTo>
                    <a:pt x="260" y="109"/>
                    <a:pt x="256" y="109"/>
                    <a:pt x="254" y="107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38" y="110"/>
                    <a:pt x="238" y="110"/>
                    <a:pt x="238" y="110"/>
                  </a:cubicBezTo>
                  <a:cubicBezTo>
                    <a:pt x="241" y="113"/>
                    <a:pt x="241" y="117"/>
                    <a:pt x="238" y="119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18" y="139"/>
                    <a:pt x="214" y="139"/>
                    <a:pt x="212" y="13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41" y="183"/>
                    <a:pt x="144" y="194"/>
                    <a:pt x="144" y="205"/>
                  </a:cubicBezTo>
                  <a:cubicBezTo>
                    <a:pt x="144" y="244"/>
                    <a:pt x="112" y="277"/>
                    <a:pt x="72" y="277"/>
                  </a:cubicBezTo>
                  <a:close/>
                  <a:moveTo>
                    <a:pt x="72" y="145"/>
                  </a:moveTo>
                  <a:cubicBezTo>
                    <a:pt x="39" y="145"/>
                    <a:pt x="12" y="172"/>
                    <a:pt x="12" y="205"/>
                  </a:cubicBezTo>
                  <a:cubicBezTo>
                    <a:pt x="12" y="238"/>
                    <a:pt x="39" y="265"/>
                    <a:pt x="72" y="265"/>
                  </a:cubicBezTo>
                  <a:cubicBezTo>
                    <a:pt x="105" y="265"/>
                    <a:pt x="132" y="238"/>
                    <a:pt x="132" y="205"/>
                  </a:cubicBezTo>
                  <a:cubicBezTo>
                    <a:pt x="132" y="194"/>
                    <a:pt x="129" y="184"/>
                    <a:pt x="124" y="175"/>
                  </a:cubicBezTo>
                  <a:cubicBezTo>
                    <a:pt x="123" y="172"/>
                    <a:pt x="123" y="169"/>
                    <a:pt x="125" y="167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0" y="102"/>
                    <a:pt x="194" y="102"/>
                    <a:pt x="196" y="10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03" y="93"/>
                    <a:pt x="203" y="89"/>
                    <a:pt x="206" y="86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6" y="66"/>
                    <a:pt x="230" y="66"/>
                    <a:pt x="232" y="68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39" y="57"/>
                    <a:pt x="239" y="53"/>
                    <a:pt x="242" y="50"/>
                  </a:cubicBezTo>
                  <a:cubicBezTo>
                    <a:pt x="260" y="32"/>
                    <a:pt x="260" y="32"/>
                    <a:pt x="260" y="32"/>
                  </a:cubicBezTo>
                  <a:cubicBezTo>
                    <a:pt x="262" y="30"/>
                    <a:pt x="263" y="28"/>
                    <a:pt x="263" y="25"/>
                  </a:cubicBezTo>
                  <a:cubicBezTo>
                    <a:pt x="263" y="22"/>
                    <a:pt x="262" y="19"/>
                    <a:pt x="260" y="17"/>
                  </a:cubicBezTo>
                  <a:cubicBezTo>
                    <a:pt x="256" y="13"/>
                    <a:pt x="249" y="13"/>
                    <a:pt x="244" y="17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7" y="154"/>
                    <a:pt x="104" y="154"/>
                    <a:pt x="102" y="153"/>
                  </a:cubicBezTo>
                  <a:cubicBezTo>
                    <a:pt x="93" y="148"/>
                    <a:pt x="83" y="145"/>
                    <a:pt x="72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66" name="Group 111">
            <a:extLst>
              <a:ext uri="{FF2B5EF4-FFF2-40B4-BE49-F238E27FC236}">
                <a16:creationId xmlns:a16="http://schemas.microsoft.com/office/drawing/2014/main" id="{13AB4A6B-3C1A-BD4A-928D-5115C58028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64229" y="2275244"/>
            <a:ext cx="914400" cy="611747"/>
            <a:chOff x="1375" y="1791"/>
            <a:chExt cx="426" cy="285"/>
          </a:xfrm>
          <a:solidFill>
            <a:schemeClr val="bg1"/>
          </a:solidFill>
        </p:grpSpPr>
        <p:sp>
          <p:nvSpPr>
            <p:cNvPr id="67" name="Freeform 112">
              <a:extLst>
                <a:ext uri="{FF2B5EF4-FFF2-40B4-BE49-F238E27FC236}">
                  <a16:creationId xmlns:a16="http://schemas.microsoft.com/office/drawing/2014/main" id="{B19E9469-A0CA-EA4A-B992-69FFD7082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3" y="2022"/>
              <a:ext cx="71" cy="54"/>
            </a:xfrm>
            <a:custGeom>
              <a:avLst/>
              <a:gdLst>
                <a:gd name="T0" fmla="*/ 42 w 48"/>
                <a:gd name="T1" fmla="*/ 36 h 36"/>
                <a:gd name="T2" fmla="*/ 6 w 48"/>
                <a:gd name="T3" fmla="*/ 36 h 36"/>
                <a:gd name="T4" fmla="*/ 0 w 48"/>
                <a:gd name="T5" fmla="*/ 30 h 36"/>
                <a:gd name="T6" fmla="*/ 0 w 48"/>
                <a:gd name="T7" fmla="*/ 6 h 36"/>
                <a:gd name="T8" fmla="*/ 6 w 48"/>
                <a:gd name="T9" fmla="*/ 0 h 36"/>
                <a:gd name="T10" fmla="*/ 42 w 48"/>
                <a:gd name="T11" fmla="*/ 0 h 36"/>
                <a:gd name="T12" fmla="*/ 48 w 48"/>
                <a:gd name="T13" fmla="*/ 6 h 36"/>
                <a:gd name="T14" fmla="*/ 48 w 48"/>
                <a:gd name="T15" fmla="*/ 30 h 36"/>
                <a:gd name="T16" fmla="*/ 42 w 48"/>
                <a:gd name="T17" fmla="*/ 36 h 36"/>
                <a:gd name="T18" fmla="*/ 12 w 48"/>
                <a:gd name="T19" fmla="*/ 24 h 36"/>
                <a:gd name="T20" fmla="*/ 36 w 48"/>
                <a:gd name="T21" fmla="*/ 24 h 36"/>
                <a:gd name="T22" fmla="*/ 36 w 48"/>
                <a:gd name="T23" fmla="*/ 12 h 36"/>
                <a:gd name="T24" fmla="*/ 12 w 48"/>
                <a:gd name="T25" fmla="*/ 12 h 36"/>
                <a:gd name="T26" fmla="*/ 12 w 48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36">
                  <a:moveTo>
                    <a:pt x="42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3"/>
                    <a:pt x="46" y="36"/>
                    <a:pt x="42" y="36"/>
                  </a:cubicBezTo>
                  <a:close/>
                  <a:moveTo>
                    <a:pt x="12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113">
              <a:extLst>
                <a:ext uri="{FF2B5EF4-FFF2-40B4-BE49-F238E27FC236}">
                  <a16:creationId xmlns:a16="http://schemas.microsoft.com/office/drawing/2014/main" id="{6C38B814-E023-5E44-B26A-1FF9CF001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2" y="2022"/>
              <a:ext cx="71" cy="54"/>
            </a:xfrm>
            <a:custGeom>
              <a:avLst/>
              <a:gdLst>
                <a:gd name="T0" fmla="*/ 42 w 48"/>
                <a:gd name="T1" fmla="*/ 36 h 36"/>
                <a:gd name="T2" fmla="*/ 6 w 48"/>
                <a:gd name="T3" fmla="*/ 36 h 36"/>
                <a:gd name="T4" fmla="*/ 0 w 48"/>
                <a:gd name="T5" fmla="*/ 30 h 36"/>
                <a:gd name="T6" fmla="*/ 0 w 48"/>
                <a:gd name="T7" fmla="*/ 6 h 36"/>
                <a:gd name="T8" fmla="*/ 6 w 48"/>
                <a:gd name="T9" fmla="*/ 0 h 36"/>
                <a:gd name="T10" fmla="*/ 42 w 48"/>
                <a:gd name="T11" fmla="*/ 0 h 36"/>
                <a:gd name="T12" fmla="*/ 48 w 48"/>
                <a:gd name="T13" fmla="*/ 6 h 36"/>
                <a:gd name="T14" fmla="*/ 48 w 48"/>
                <a:gd name="T15" fmla="*/ 30 h 36"/>
                <a:gd name="T16" fmla="*/ 42 w 48"/>
                <a:gd name="T17" fmla="*/ 36 h 36"/>
                <a:gd name="T18" fmla="*/ 12 w 48"/>
                <a:gd name="T19" fmla="*/ 24 h 36"/>
                <a:gd name="T20" fmla="*/ 36 w 48"/>
                <a:gd name="T21" fmla="*/ 24 h 36"/>
                <a:gd name="T22" fmla="*/ 36 w 48"/>
                <a:gd name="T23" fmla="*/ 12 h 36"/>
                <a:gd name="T24" fmla="*/ 12 w 48"/>
                <a:gd name="T25" fmla="*/ 12 h 36"/>
                <a:gd name="T26" fmla="*/ 12 w 48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36">
                  <a:moveTo>
                    <a:pt x="42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3"/>
                    <a:pt x="46" y="36"/>
                    <a:pt x="42" y="36"/>
                  </a:cubicBezTo>
                  <a:close/>
                  <a:moveTo>
                    <a:pt x="12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114">
              <a:extLst>
                <a:ext uri="{FF2B5EF4-FFF2-40B4-BE49-F238E27FC236}">
                  <a16:creationId xmlns:a16="http://schemas.microsoft.com/office/drawing/2014/main" id="{8C49985F-39E7-AE4A-A759-887C963AA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" y="1987"/>
              <a:ext cx="142" cy="71"/>
            </a:xfrm>
            <a:custGeom>
              <a:avLst/>
              <a:gdLst>
                <a:gd name="T0" fmla="*/ 90 w 96"/>
                <a:gd name="T1" fmla="*/ 48 h 48"/>
                <a:gd name="T2" fmla="*/ 6 w 96"/>
                <a:gd name="T3" fmla="*/ 48 h 48"/>
                <a:gd name="T4" fmla="*/ 0 w 96"/>
                <a:gd name="T5" fmla="*/ 42 h 48"/>
                <a:gd name="T6" fmla="*/ 0 w 96"/>
                <a:gd name="T7" fmla="*/ 6 h 48"/>
                <a:gd name="T8" fmla="*/ 6 w 96"/>
                <a:gd name="T9" fmla="*/ 0 h 48"/>
                <a:gd name="T10" fmla="*/ 90 w 96"/>
                <a:gd name="T11" fmla="*/ 0 h 48"/>
                <a:gd name="T12" fmla="*/ 96 w 96"/>
                <a:gd name="T13" fmla="*/ 6 h 48"/>
                <a:gd name="T14" fmla="*/ 96 w 96"/>
                <a:gd name="T15" fmla="*/ 42 h 48"/>
                <a:gd name="T16" fmla="*/ 90 w 96"/>
                <a:gd name="T17" fmla="*/ 48 h 48"/>
                <a:gd name="T18" fmla="*/ 12 w 96"/>
                <a:gd name="T19" fmla="*/ 36 h 48"/>
                <a:gd name="T20" fmla="*/ 84 w 96"/>
                <a:gd name="T21" fmla="*/ 36 h 48"/>
                <a:gd name="T22" fmla="*/ 84 w 96"/>
                <a:gd name="T23" fmla="*/ 12 h 48"/>
                <a:gd name="T24" fmla="*/ 12 w 96"/>
                <a:gd name="T25" fmla="*/ 12 h 48"/>
                <a:gd name="T26" fmla="*/ 12 w 96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48">
                  <a:moveTo>
                    <a:pt x="90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4" y="0"/>
                    <a:pt x="96" y="3"/>
                    <a:pt x="96" y="6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5"/>
                    <a:pt x="94" y="48"/>
                    <a:pt x="90" y="48"/>
                  </a:cubicBezTo>
                  <a:close/>
                  <a:moveTo>
                    <a:pt x="12" y="36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115">
              <a:extLst>
                <a:ext uri="{FF2B5EF4-FFF2-40B4-BE49-F238E27FC236}">
                  <a16:creationId xmlns:a16="http://schemas.microsoft.com/office/drawing/2014/main" id="{F757C991-2159-3448-8E39-48DA3790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898"/>
              <a:ext cx="426" cy="142"/>
            </a:xfrm>
            <a:custGeom>
              <a:avLst/>
              <a:gdLst>
                <a:gd name="T0" fmla="*/ 282 w 288"/>
                <a:gd name="T1" fmla="*/ 96 h 96"/>
                <a:gd name="T2" fmla="*/ 186 w 288"/>
                <a:gd name="T3" fmla="*/ 96 h 96"/>
                <a:gd name="T4" fmla="*/ 180 w 288"/>
                <a:gd name="T5" fmla="*/ 90 h 96"/>
                <a:gd name="T6" fmla="*/ 186 w 288"/>
                <a:gd name="T7" fmla="*/ 84 h 96"/>
                <a:gd name="T8" fmla="*/ 276 w 288"/>
                <a:gd name="T9" fmla="*/ 84 h 96"/>
                <a:gd name="T10" fmla="*/ 276 w 288"/>
                <a:gd name="T11" fmla="*/ 44 h 96"/>
                <a:gd name="T12" fmla="*/ 244 w 288"/>
                <a:gd name="T13" fmla="*/ 12 h 96"/>
                <a:gd name="T14" fmla="*/ 45 w 288"/>
                <a:gd name="T15" fmla="*/ 12 h 96"/>
                <a:gd name="T16" fmla="*/ 12 w 288"/>
                <a:gd name="T17" fmla="*/ 44 h 96"/>
                <a:gd name="T18" fmla="*/ 12 w 288"/>
                <a:gd name="T19" fmla="*/ 84 h 96"/>
                <a:gd name="T20" fmla="*/ 102 w 288"/>
                <a:gd name="T21" fmla="*/ 84 h 96"/>
                <a:gd name="T22" fmla="*/ 108 w 288"/>
                <a:gd name="T23" fmla="*/ 90 h 96"/>
                <a:gd name="T24" fmla="*/ 102 w 288"/>
                <a:gd name="T25" fmla="*/ 96 h 96"/>
                <a:gd name="T26" fmla="*/ 6 w 288"/>
                <a:gd name="T27" fmla="*/ 96 h 96"/>
                <a:gd name="T28" fmla="*/ 0 w 288"/>
                <a:gd name="T29" fmla="*/ 90 h 96"/>
                <a:gd name="T30" fmla="*/ 0 w 288"/>
                <a:gd name="T31" fmla="*/ 42 h 96"/>
                <a:gd name="T32" fmla="*/ 2 w 288"/>
                <a:gd name="T33" fmla="*/ 38 h 96"/>
                <a:gd name="T34" fmla="*/ 38 w 288"/>
                <a:gd name="T35" fmla="*/ 2 h 96"/>
                <a:gd name="T36" fmla="*/ 42 w 288"/>
                <a:gd name="T37" fmla="*/ 0 h 96"/>
                <a:gd name="T38" fmla="*/ 246 w 288"/>
                <a:gd name="T39" fmla="*/ 0 h 96"/>
                <a:gd name="T40" fmla="*/ 251 w 288"/>
                <a:gd name="T41" fmla="*/ 2 h 96"/>
                <a:gd name="T42" fmla="*/ 287 w 288"/>
                <a:gd name="T43" fmla="*/ 38 h 96"/>
                <a:gd name="T44" fmla="*/ 288 w 288"/>
                <a:gd name="T45" fmla="*/ 42 h 96"/>
                <a:gd name="T46" fmla="*/ 288 w 288"/>
                <a:gd name="T47" fmla="*/ 90 h 96"/>
                <a:gd name="T48" fmla="*/ 282 w 288"/>
                <a:gd name="T4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96">
                  <a:moveTo>
                    <a:pt x="282" y="96"/>
                  </a:moveTo>
                  <a:cubicBezTo>
                    <a:pt x="186" y="96"/>
                    <a:pt x="186" y="96"/>
                    <a:pt x="186" y="96"/>
                  </a:cubicBezTo>
                  <a:cubicBezTo>
                    <a:pt x="183" y="96"/>
                    <a:pt x="180" y="93"/>
                    <a:pt x="180" y="90"/>
                  </a:cubicBezTo>
                  <a:cubicBezTo>
                    <a:pt x="180" y="87"/>
                    <a:pt x="183" y="84"/>
                    <a:pt x="186" y="84"/>
                  </a:cubicBezTo>
                  <a:cubicBezTo>
                    <a:pt x="276" y="84"/>
                    <a:pt x="276" y="84"/>
                    <a:pt x="276" y="84"/>
                  </a:cubicBezTo>
                  <a:cubicBezTo>
                    <a:pt x="276" y="44"/>
                    <a:pt x="276" y="44"/>
                    <a:pt x="276" y="44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6" y="84"/>
                    <a:pt x="108" y="87"/>
                    <a:pt x="108" y="90"/>
                  </a:cubicBezTo>
                  <a:cubicBezTo>
                    <a:pt x="108" y="93"/>
                    <a:pt x="106" y="96"/>
                    <a:pt x="102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9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1" y="39"/>
                    <a:pt x="2" y="38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0"/>
                    <a:pt x="41" y="0"/>
                    <a:pt x="42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8" y="0"/>
                    <a:pt x="250" y="0"/>
                    <a:pt x="251" y="2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8" y="39"/>
                    <a:pt x="288" y="40"/>
                    <a:pt x="288" y="42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88" y="93"/>
                    <a:pt x="286" y="96"/>
                    <a:pt x="28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116">
              <a:extLst>
                <a:ext uri="{FF2B5EF4-FFF2-40B4-BE49-F238E27FC236}">
                  <a16:creationId xmlns:a16="http://schemas.microsoft.com/office/drawing/2014/main" id="{A3B05249-383E-F749-AF38-6B41A6A7A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9" y="1791"/>
              <a:ext cx="320" cy="125"/>
            </a:xfrm>
            <a:custGeom>
              <a:avLst/>
              <a:gdLst>
                <a:gd name="T0" fmla="*/ 210 w 217"/>
                <a:gd name="T1" fmla="*/ 84 h 84"/>
                <a:gd name="T2" fmla="*/ 6 w 217"/>
                <a:gd name="T3" fmla="*/ 84 h 84"/>
                <a:gd name="T4" fmla="*/ 2 w 217"/>
                <a:gd name="T5" fmla="*/ 81 h 84"/>
                <a:gd name="T6" fmla="*/ 1 w 217"/>
                <a:gd name="T7" fmla="*/ 76 h 84"/>
                <a:gd name="T8" fmla="*/ 25 w 217"/>
                <a:gd name="T9" fmla="*/ 4 h 84"/>
                <a:gd name="T10" fmla="*/ 30 w 217"/>
                <a:gd name="T11" fmla="*/ 0 h 84"/>
                <a:gd name="T12" fmla="*/ 186 w 217"/>
                <a:gd name="T13" fmla="*/ 0 h 84"/>
                <a:gd name="T14" fmla="*/ 192 w 217"/>
                <a:gd name="T15" fmla="*/ 4 h 84"/>
                <a:gd name="T16" fmla="*/ 216 w 217"/>
                <a:gd name="T17" fmla="*/ 76 h 84"/>
                <a:gd name="T18" fmla="*/ 215 w 217"/>
                <a:gd name="T19" fmla="*/ 81 h 84"/>
                <a:gd name="T20" fmla="*/ 210 w 217"/>
                <a:gd name="T21" fmla="*/ 84 h 84"/>
                <a:gd name="T22" fmla="*/ 15 w 217"/>
                <a:gd name="T23" fmla="*/ 72 h 84"/>
                <a:gd name="T24" fmla="*/ 202 w 217"/>
                <a:gd name="T25" fmla="*/ 72 h 84"/>
                <a:gd name="T26" fmla="*/ 182 w 217"/>
                <a:gd name="T27" fmla="*/ 12 h 84"/>
                <a:gd name="T28" fmla="*/ 35 w 217"/>
                <a:gd name="T29" fmla="*/ 12 h 84"/>
                <a:gd name="T30" fmla="*/ 15 w 217"/>
                <a:gd name="T31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84">
                  <a:moveTo>
                    <a:pt x="210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5" y="84"/>
                    <a:pt x="3" y="83"/>
                    <a:pt x="2" y="81"/>
                  </a:cubicBezTo>
                  <a:cubicBezTo>
                    <a:pt x="0" y="80"/>
                    <a:pt x="0" y="78"/>
                    <a:pt x="1" y="76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1" y="1"/>
                    <a:pt x="192" y="4"/>
                  </a:cubicBezTo>
                  <a:cubicBezTo>
                    <a:pt x="216" y="76"/>
                    <a:pt x="216" y="76"/>
                    <a:pt x="216" y="76"/>
                  </a:cubicBezTo>
                  <a:cubicBezTo>
                    <a:pt x="217" y="78"/>
                    <a:pt x="216" y="80"/>
                    <a:pt x="215" y="81"/>
                  </a:cubicBezTo>
                  <a:cubicBezTo>
                    <a:pt x="214" y="83"/>
                    <a:pt x="212" y="84"/>
                    <a:pt x="210" y="84"/>
                  </a:cubicBezTo>
                  <a:close/>
                  <a:moveTo>
                    <a:pt x="15" y="72"/>
                  </a:moveTo>
                  <a:cubicBezTo>
                    <a:pt x="202" y="72"/>
                    <a:pt x="202" y="72"/>
                    <a:pt x="202" y="7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1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117">
              <a:extLst>
                <a:ext uri="{FF2B5EF4-FFF2-40B4-BE49-F238E27FC236}">
                  <a16:creationId xmlns:a16="http://schemas.microsoft.com/office/drawing/2014/main" id="{2ACFF4EA-C7B2-E347-A2C6-FCA30C1D1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" y="1862"/>
              <a:ext cx="71" cy="54"/>
            </a:xfrm>
            <a:custGeom>
              <a:avLst/>
              <a:gdLst>
                <a:gd name="T0" fmla="*/ 42 w 48"/>
                <a:gd name="T1" fmla="*/ 36 h 36"/>
                <a:gd name="T2" fmla="*/ 6 w 48"/>
                <a:gd name="T3" fmla="*/ 36 h 36"/>
                <a:gd name="T4" fmla="*/ 0 w 48"/>
                <a:gd name="T5" fmla="*/ 30 h 36"/>
                <a:gd name="T6" fmla="*/ 0 w 48"/>
                <a:gd name="T7" fmla="*/ 6 h 36"/>
                <a:gd name="T8" fmla="*/ 6 w 48"/>
                <a:gd name="T9" fmla="*/ 0 h 36"/>
                <a:gd name="T10" fmla="*/ 42 w 48"/>
                <a:gd name="T11" fmla="*/ 0 h 36"/>
                <a:gd name="T12" fmla="*/ 48 w 48"/>
                <a:gd name="T13" fmla="*/ 6 h 36"/>
                <a:gd name="T14" fmla="*/ 48 w 48"/>
                <a:gd name="T15" fmla="*/ 30 h 36"/>
                <a:gd name="T16" fmla="*/ 42 w 48"/>
                <a:gd name="T17" fmla="*/ 36 h 36"/>
                <a:gd name="T18" fmla="*/ 12 w 48"/>
                <a:gd name="T19" fmla="*/ 24 h 36"/>
                <a:gd name="T20" fmla="*/ 36 w 48"/>
                <a:gd name="T21" fmla="*/ 24 h 36"/>
                <a:gd name="T22" fmla="*/ 36 w 48"/>
                <a:gd name="T23" fmla="*/ 12 h 36"/>
                <a:gd name="T24" fmla="*/ 12 w 48"/>
                <a:gd name="T25" fmla="*/ 12 h 36"/>
                <a:gd name="T26" fmla="*/ 12 w 48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36">
                  <a:moveTo>
                    <a:pt x="42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3"/>
                    <a:pt x="46" y="36"/>
                    <a:pt x="42" y="36"/>
                  </a:cubicBezTo>
                  <a:close/>
                  <a:moveTo>
                    <a:pt x="12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118">
              <a:extLst>
                <a:ext uri="{FF2B5EF4-FFF2-40B4-BE49-F238E27FC236}">
                  <a16:creationId xmlns:a16="http://schemas.microsoft.com/office/drawing/2014/main" id="{24A1F7FD-F1E0-584C-976D-39B4CBA13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" y="1862"/>
              <a:ext cx="71" cy="54"/>
            </a:xfrm>
            <a:custGeom>
              <a:avLst/>
              <a:gdLst>
                <a:gd name="T0" fmla="*/ 42 w 48"/>
                <a:gd name="T1" fmla="*/ 36 h 36"/>
                <a:gd name="T2" fmla="*/ 6 w 48"/>
                <a:gd name="T3" fmla="*/ 36 h 36"/>
                <a:gd name="T4" fmla="*/ 0 w 48"/>
                <a:gd name="T5" fmla="*/ 30 h 36"/>
                <a:gd name="T6" fmla="*/ 0 w 48"/>
                <a:gd name="T7" fmla="*/ 6 h 36"/>
                <a:gd name="T8" fmla="*/ 6 w 48"/>
                <a:gd name="T9" fmla="*/ 0 h 36"/>
                <a:gd name="T10" fmla="*/ 42 w 48"/>
                <a:gd name="T11" fmla="*/ 0 h 36"/>
                <a:gd name="T12" fmla="*/ 48 w 48"/>
                <a:gd name="T13" fmla="*/ 6 h 36"/>
                <a:gd name="T14" fmla="*/ 48 w 48"/>
                <a:gd name="T15" fmla="*/ 30 h 36"/>
                <a:gd name="T16" fmla="*/ 42 w 48"/>
                <a:gd name="T17" fmla="*/ 36 h 36"/>
                <a:gd name="T18" fmla="*/ 12 w 48"/>
                <a:gd name="T19" fmla="*/ 24 h 36"/>
                <a:gd name="T20" fmla="*/ 36 w 48"/>
                <a:gd name="T21" fmla="*/ 24 h 36"/>
                <a:gd name="T22" fmla="*/ 36 w 48"/>
                <a:gd name="T23" fmla="*/ 12 h 36"/>
                <a:gd name="T24" fmla="*/ 12 w 48"/>
                <a:gd name="T25" fmla="*/ 12 h 36"/>
                <a:gd name="T26" fmla="*/ 12 w 48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36">
                  <a:moveTo>
                    <a:pt x="42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3"/>
                    <a:pt x="46" y="36"/>
                    <a:pt x="42" y="36"/>
                  </a:cubicBezTo>
                  <a:close/>
                  <a:moveTo>
                    <a:pt x="12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119">
              <a:extLst>
                <a:ext uri="{FF2B5EF4-FFF2-40B4-BE49-F238E27FC236}">
                  <a16:creationId xmlns:a16="http://schemas.microsoft.com/office/drawing/2014/main" id="{64F2A42A-C0D0-0C43-B3FF-15A5C06A2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" y="1951"/>
              <a:ext cx="89" cy="53"/>
            </a:xfrm>
            <a:custGeom>
              <a:avLst/>
              <a:gdLst>
                <a:gd name="T0" fmla="*/ 54 w 60"/>
                <a:gd name="T1" fmla="*/ 36 h 36"/>
                <a:gd name="T2" fmla="*/ 6 w 60"/>
                <a:gd name="T3" fmla="*/ 36 h 36"/>
                <a:gd name="T4" fmla="*/ 0 w 60"/>
                <a:gd name="T5" fmla="*/ 30 h 36"/>
                <a:gd name="T6" fmla="*/ 0 w 60"/>
                <a:gd name="T7" fmla="*/ 6 h 36"/>
                <a:gd name="T8" fmla="*/ 6 w 60"/>
                <a:gd name="T9" fmla="*/ 0 h 36"/>
                <a:gd name="T10" fmla="*/ 54 w 60"/>
                <a:gd name="T11" fmla="*/ 0 h 36"/>
                <a:gd name="T12" fmla="*/ 60 w 60"/>
                <a:gd name="T13" fmla="*/ 6 h 36"/>
                <a:gd name="T14" fmla="*/ 60 w 60"/>
                <a:gd name="T15" fmla="*/ 30 h 36"/>
                <a:gd name="T16" fmla="*/ 54 w 60"/>
                <a:gd name="T17" fmla="*/ 36 h 36"/>
                <a:gd name="T18" fmla="*/ 12 w 60"/>
                <a:gd name="T19" fmla="*/ 24 h 36"/>
                <a:gd name="T20" fmla="*/ 48 w 60"/>
                <a:gd name="T21" fmla="*/ 24 h 36"/>
                <a:gd name="T22" fmla="*/ 48 w 60"/>
                <a:gd name="T23" fmla="*/ 12 h 36"/>
                <a:gd name="T24" fmla="*/ 12 w 60"/>
                <a:gd name="T25" fmla="*/ 12 h 36"/>
                <a:gd name="T26" fmla="*/ 12 w 60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3"/>
                    <a:pt x="58" y="36"/>
                    <a:pt x="54" y="36"/>
                  </a:cubicBezTo>
                  <a:close/>
                  <a:moveTo>
                    <a:pt x="1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120">
              <a:extLst>
                <a:ext uri="{FF2B5EF4-FFF2-40B4-BE49-F238E27FC236}">
                  <a16:creationId xmlns:a16="http://schemas.microsoft.com/office/drawing/2014/main" id="{03C51426-A81E-304A-A7A0-690DD0527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2" y="1951"/>
              <a:ext cx="89" cy="53"/>
            </a:xfrm>
            <a:custGeom>
              <a:avLst/>
              <a:gdLst>
                <a:gd name="T0" fmla="*/ 54 w 60"/>
                <a:gd name="T1" fmla="*/ 36 h 36"/>
                <a:gd name="T2" fmla="*/ 6 w 60"/>
                <a:gd name="T3" fmla="*/ 36 h 36"/>
                <a:gd name="T4" fmla="*/ 0 w 60"/>
                <a:gd name="T5" fmla="*/ 30 h 36"/>
                <a:gd name="T6" fmla="*/ 0 w 60"/>
                <a:gd name="T7" fmla="*/ 6 h 36"/>
                <a:gd name="T8" fmla="*/ 6 w 60"/>
                <a:gd name="T9" fmla="*/ 0 h 36"/>
                <a:gd name="T10" fmla="*/ 54 w 60"/>
                <a:gd name="T11" fmla="*/ 0 h 36"/>
                <a:gd name="T12" fmla="*/ 60 w 60"/>
                <a:gd name="T13" fmla="*/ 6 h 36"/>
                <a:gd name="T14" fmla="*/ 60 w 60"/>
                <a:gd name="T15" fmla="*/ 30 h 36"/>
                <a:gd name="T16" fmla="*/ 54 w 60"/>
                <a:gd name="T17" fmla="*/ 36 h 36"/>
                <a:gd name="T18" fmla="*/ 12 w 60"/>
                <a:gd name="T19" fmla="*/ 24 h 36"/>
                <a:gd name="T20" fmla="*/ 48 w 60"/>
                <a:gd name="T21" fmla="*/ 24 h 36"/>
                <a:gd name="T22" fmla="*/ 48 w 60"/>
                <a:gd name="T23" fmla="*/ 12 h 36"/>
                <a:gd name="T24" fmla="*/ 12 w 60"/>
                <a:gd name="T25" fmla="*/ 12 h 36"/>
                <a:gd name="T26" fmla="*/ 12 w 60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3"/>
                    <a:pt x="58" y="36"/>
                    <a:pt x="54" y="36"/>
                  </a:cubicBezTo>
                  <a:close/>
                  <a:moveTo>
                    <a:pt x="1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121">
              <a:extLst>
                <a:ext uri="{FF2B5EF4-FFF2-40B4-BE49-F238E27FC236}">
                  <a16:creationId xmlns:a16="http://schemas.microsoft.com/office/drawing/2014/main" id="{57FBB2E9-C77B-154A-A5D5-E1715059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933"/>
              <a:ext cx="18" cy="36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10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60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3FEA919-62F3-6B4B-92B3-7CFDBDC83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90089" y="0"/>
            <a:ext cx="480190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65125"/>
            <a:ext cx="4575048" cy="55841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can help?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70E87-6CA1-5548-A01D-742DADC366F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834896" y="1239225"/>
            <a:ext cx="2755392" cy="1031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  <a:ea typeface="Graphik Black" charset="0"/>
                <a:cs typeface="Graphik Black" charset="0"/>
              </a:rPr>
              <a:t>NEALE JOHNSON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  <a:ea typeface="Graphik Black" charset="0"/>
                <a:cs typeface="Graphik Black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charset="0"/>
              </a:rPr>
              <a:t>Managing Director Fuel Retail, Europe, Accenture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24" y="1119632"/>
            <a:ext cx="1269868" cy="127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24" y="2613155"/>
            <a:ext cx="1269868" cy="1270725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834896" y="2732748"/>
            <a:ext cx="2755392" cy="1031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  <a:ea typeface="Graphik Black" charset="0"/>
                <a:cs typeface="Graphik Black" charset="0"/>
              </a:rPr>
              <a:t>BRIAN GRAY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  <a:ea typeface="Graphik Black" charset="0"/>
                <a:cs typeface="Graphik Black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charset="0"/>
              </a:rPr>
              <a:t>Managing Director Fuel Retail, North America, Accenture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381000" y="4651796"/>
            <a:ext cx="4575048" cy="558419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</a:rPr>
              <a:t>Visit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44424" y="5217589"/>
            <a:ext cx="5715000" cy="2476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  <a:ea typeface="Graphik Black" charset="0"/>
                <a:cs typeface="Graphik Black" charset="0"/>
                <a:hlinkClick r:id="rId6"/>
              </a:rPr>
              <a:t>Accenture 2018 Digital Fuel Retail Report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 charset="0"/>
              <a:ea typeface="Graphik Black" charset="0"/>
              <a:cs typeface="Graphik Black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Graphik Black" charset="0"/>
                <a:ea typeface="Graphik Black" charset="0"/>
                <a:cs typeface="Graphik Black" charset="0"/>
              </a:rPr>
              <a:t>to download a copy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 charset="0"/>
              <a:ea typeface="Graphik Black" charset="0"/>
              <a:cs typeface="Graphik Black" charset="0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5423408" y="1209108"/>
            <a:ext cx="4575048" cy="558419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</a:rPr>
              <a:t>Follow us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0BDC59-CC1C-46A0-A50B-72F8E4EFC1E6}"/>
              </a:ext>
            </a:extLst>
          </p:cNvPr>
          <p:cNvGrpSpPr/>
          <p:nvPr/>
        </p:nvGrpSpPr>
        <p:grpSpPr>
          <a:xfrm>
            <a:off x="5216285" y="2017541"/>
            <a:ext cx="4574758" cy="2296112"/>
            <a:chOff x="5423408" y="4171107"/>
            <a:chExt cx="4574758" cy="2296112"/>
          </a:xfrm>
        </p:grpSpPr>
        <p:pic>
          <p:nvPicPr>
            <p:cNvPr id="23" name="Picture 22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3408" y="5851015"/>
              <a:ext cx="616204" cy="616204"/>
            </a:xfrm>
            <a:prstGeom prst="rect">
              <a:avLst/>
            </a:prstGeom>
          </p:spPr>
        </p:pic>
        <p:pic>
          <p:nvPicPr>
            <p:cNvPr id="24" name="Picture 23">
              <a:hlinkClick r:id="rId9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3408" y="4171107"/>
              <a:ext cx="619397" cy="616204"/>
            </a:xfrm>
            <a:prstGeom prst="rect">
              <a:avLst/>
            </a:prstGeom>
          </p:spPr>
        </p:pic>
        <p:pic>
          <p:nvPicPr>
            <p:cNvPr id="25" name="Picture 24">
              <a:hlinkClick r:id="rId11"/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3408" y="5008195"/>
              <a:ext cx="616204" cy="616204"/>
            </a:xfrm>
            <a:prstGeom prst="rect">
              <a:avLst/>
            </a:prstGeom>
          </p:spPr>
        </p:pic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6236934" y="4355404"/>
              <a:ext cx="3761232" cy="24761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 Black" charset="0"/>
                  <a:ea typeface="Graphik Black" charset="0"/>
                  <a:cs typeface="Graphik Black" charset="0"/>
                  <a:hlinkClick r:id="rId9"/>
                </a:rPr>
                <a:t>Follow us on LinkedIn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  <a:ea typeface="Graphik Black" charset="0"/>
                <a:cs typeface="Graphik Black" charset="0"/>
              </a:endParaRPr>
            </a:p>
          </p:txBody>
        </p:sp>
        <p:sp>
          <p:nvSpPr>
            <p:cNvPr id="27" name="Text Placeholder 2"/>
            <p:cNvSpPr txBox="1">
              <a:spLocks/>
            </p:cNvSpPr>
            <p:nvPr/>
          </p:nvSpPr>
          <p:spPr>
            <a:xfrm>
              <a:off x="6237224" y="5034921"/>
              <a:ext cx="2700528" cy="58947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 Black" charset="0"/>
                  <a:ea typeface="Graphik Black" charset="0"/>
                  <a:cs typeface="Graphik Black" charset="0"/>
                  <a:hlinkClick r:id="rId11"/>
                </a:rPr>
                <a:t>@AccentureEnergy #digitalenergy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  <a:ea typeface="Graphik Black" charset="0"/>
                <a:cs typeface="Graphik Black" charset="0"/>
              </a:endParaRPr>
            </a:p>
          </p:txBody>
        </p:sp>
      </p:grpSp>
      <p:sp>
        <p:nvSpPr>
          <p:cNvPr id="28" name="Text Placeholder 2"/>
          <p:cNvSpPr txBox="1">
            <a:spLocks/>
          </p:cNvSpPr>
          <p:nvPr/>
        </p:nvSpPr>
        <p:spPr>
          <a:xfrm>
            <a:off x="6030101" y="3771616"/>
            <a:ext cx="3761232" cy="2476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Black" charset="0"/>
                <a:ea typeface="Graphik Black" charset="0"/>
                <a:cs typeface="Graphik Black" charset="0"/>
                <a:hlinkClick r:id="rId7"/>
              </a:rPr>
              <a:t>Explore our Energy Blog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 charset="0"/>
              <a:ea typeface="Graphik Black" charset="0"/>
              <a:cs typeface="Graphik Black" charset="0"/>
            </a:endParaRPr>
          </a:p>
        </p:txBody>
      </p:sp>
      <p:sp>
        <p:nvSpPr>
          <p:cNvPr id="30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charset="0"/>
              </a:rPr>
              <a:t>Copyright ©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668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65125"/>
            <a:ext cx="7631784" cy="1325563"/>
          </a:xfrm>
        </p:spPr>
        <p:txBody>
          <a:bodyPr>
            <a:noAutofit/>
          </a:bodyPr>
          <a:lstStyle/>
          <a:p>
            <a:r>
              <a:rPr lang="en-US" sz="6600" dirty="0"/>
              <a:t>FUEL RETAILERS recognize the </a:t>
            </a:r>
            <a:r>
              <a:rPr lang="en-US" sz="6600" dirty="0">
                <a:solidFill>
                  <a:schemeClr val="accent1"/>
                </a:solidFill>
              </a:rPr>
              <a:t>power of digital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70E87-6CA1-5548-A01D-742DADC366F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Black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Black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54425" y="2922309"/>
            <a:ext cx="6334812" cy="350677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Graphik Black" charset="0"/>
                <a:ea typeface="Graphik Black" charset="0"/>
                <a:cs typeface="Graphik Black" charset="0"/>
              </a:rPr>
              <a:t>No company is immune from digital disruption.</a:t>
            </a:r>
            <a:br>
              <a:rPr lang="en-US" sz="2000" b="1" dirty="0">
                <a:latin typeface="Graphik Black" charset="0"/>
                <a:ea typeface="Graphik Black" charset="0"/>
                <a:cs typeface="Graphik Black" charset="0"/>
              </a:rPr>
            </a:br>
            <a:r>
              <a:rPr lang="en-US" sz="2000" b="1" dirty="0">
                <a:latin typeface="Graphik Black" charset="0"/>
                <a:ea typeface="Graphik Black" charset="0"/>
                <a:cs typeface="Graphik Black" charset="0"/>
              </a:rPr>
              <a:t>But for fuel retailers, digital technologies that automate, accelerate and enhance the customer experience are a powerful ally.</a:t>
            </a:r>
          </a:p>
          <a:p>
            <a:endParaRPr lang="en-US" sz="2000" b="1" dirty="0">
              <a:latin typeface="Graphik Black" charset="0"/>
              <a:ea typeface="Graphik Black" charset="0"/>
              <a:cs typeface="Graphik Black" charset="0"/>
            </a:endParaRPr>
          </a:p>
          <a:p>
            <a:pPr lvl="0" eaLnBrk="0" hangingPunct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Graphik" panose="020B0503030202060203" pitchFamily="34" charset="0"/>
                <a:ea typeface="+mn-ea"/>
                <a:cs typeface="+mn-cs"/>
              </a:rPr>
              <a:t>According to a recent survey of fuel retail professionals, there are </a:t>
            </a:r>
            <a:r>
              <a:rPr lang="en-US" sz="1800" b="1" dirty="0">
                <a:solidFill>
                  <a:prstClr val="black"/>
                </a:solidFill>
                <a:latin typeface="Graphik" panose="020B0503030202060203" pitchFamily="34" charset="0"/>
                <a:ea typeface="+mn-ea"/>
                <a:cs typeface="+mn-cs"/>
              </a:rPr>
              <a:t>five key trends </a:t>
            </a:r>
            <a:r>
              <a:rPr lang="en-GB" sz="1800" b="1" dirty="0">
                <a:solidFill>
                  <a:prstClr val="black"/>
                </a:solidFill>
                <a:latin typeface="Graphik" panose="020B0503030202060203" pitchFamily="34" charset="0"/>
                <a:ea typeface="+mn-ea"/>
                <a:cs typeface="+mn-cs"/>
              </a:rPr>
              <a:t>influencing fuel retailers’ decision making </a:t>
            </a:r>
            <a:r>
              <a:rPr lang="en-GB" sz="1800" dirty="0">
                <a:solidFill>
                  <a:prstClr val="black"/>
                </a:solidFill>
                <a:latin typeface="Graphik" panose="020B0503030202060203" pitchFamily="34" charset="0"/>
                <a:ea typeface="+mn-ea"/>
                <a:cs typeface="+mn-cs"/>
              </a:rPr>
              <a:t>around digital transformation.</a:t>
            </a:r>
            <a:r>
              <a:rPr lang="en-US" sz="1800" dirty="0">
                <a:solidFill>
                  <a:prstClr val="black"/>
                </a:solidFill>
                <a:latin typeface="Graphik" panose="020B0503030202060203" pitchFamily="34" charset="0"/>
                <a:ea typeface="+mn-ea"/>
                <a:cs typeface="+mn-cs"/>
              </a:rPr>
              <a:t> Read on to find out how fuel retailers’ investments in digital have the potential to improve the customer experience and revolutionize their business models. </a:t>
            </a:r>
            <a:endParaRPr lang="en-US" sz="1100" b="1" dirty="0">
              <a:solidFill>
                <a:prstClr val="black"/>
              </a:solidFill>
              <a:latin typeface="Graphik" panose="020B0503030202060203" pitchFamily="34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6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A758C9-0648-8C4E-847A-E6597F2FE5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313"/>
            <a:ext cx="12192000" cy="6621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6AAF7-F21F-4285-B4E0-B1B83E26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4" y="347710"/>
            <a:ext cx="10745432" cy="758724"/>
          </a:xfrm>
          <a:noFill/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FIVE TRENDS </a:t>
            </a:r>
            <a:r>
              <a:rPr lang="en-US" sz="3600" dirty="0"/>
              <a:t>ARE disrupting THE FUEls RETAIL LANDSCAPE </a:t>
            </a:r>
            <a:r>
              <a:rPr lang="en-US" sz="3600" dirty="0">
                <a:solidFill>
                  <a:schemeClr val="accent1"/>
                </a:solidFill>
              </a:rPr>
              <a:t>faster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1"/>
                </a:solidFill>
              </a:rPr>
              <a:t>than expected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70638-097B-4DEA-884D-EA8A5C2BF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870E87-6CA1-5548-A01D-742DADC366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1FA70A5-D2B9-F147-BDEA-381D7A43A211}"/>
              </a:ext>
            </a:extLst>
          </p:cNvPr>
          <p:cNvSpPr txBox="1">
            <a:spLocks/>
          </p:cNvSpPr>
          <p:nvPr/>
        </p:nvSpPr>
        <p:spPr>
          <a:xfrm>
            <a:off x="1216058" y="1641102"/>
            <a:ext cx="4420382" cy="1112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Graphik Black" charset="0"/>
                <a:ea typeface="Graphik Black" charset="0"/>
                <a:cs typeface="Graphik Black" charset="0"/>
              </a:rPr>
              <a:t>DISRUPTION IS ACCELERATING: </a:t>
            </a:r>
            <a:r>
              <a:rPr lang="en-US" sz="1600" dirty="0"/>
              <a:t>challenges around capturing margin and rising competition are being complicated by the arrival of electric vehicles (EVs) and changing consumer behaviors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DE6C6F9-67AE-B74B-9B7D-B6CA9B19D158}"/>
              </a:ext>
            </a:extLst>
          </p:cNvPr>
          <p:cNvSpPr txBox="1">
            <a:spLocks/>
          </p:cNvSpPr>
          <p:nvPr/>
        </p:nvSpPr>
        <p:spPr>
          <a:xfrm>
            <a:off x="7069317" y="1641101"/>
            <a:ext cx="4524866" cy="1112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A100FF"/>
                </a:solidFill>
                <a:latin typeface="Graphik Black" charset="0"/>
                <a:ea typeface="Graphik Black" charset="0"/>
                <a:cs typeface="Graphik Black" charset="0"/>
              </a:rPr>
              <a:t>DIGITAL MATURITY IS THE GOAL:</a:t>
            </a:r>
            <a:r>
              <a:rPr lang="en-US" sz="1600" b="1" dirty="0">
                <a:latin typeface="Graphik Black" charset="0"/>
                <a:ea typeface="Graphik Black" charset="0"/>
                <a:cs typeface="Graphik Black" charset="0"/>
              </a:rPr>
              <a:t> </a:t>
            </a:r>
            <a:r>
              <a:rPr lang="en-US" sz="1600" dirty="0"/>
              <a:t>investments in skills training, automation and partnerships are essential to realize digital aspirations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E065079A-CB63-AA4C-A48F-0AD29B18C045}"/>
              </a:ext>
            </a:extLst>
          </p:cNvPr>
          <p:cNvSpPr txBox="1">
            <a:spLocks/>
          </p:cNvSpPr>
          <p:nvPr/>
        </p:nvSpPr>
        <p:spPr>
          <a:xfrm>
            <a:off x="380998" y="1725943"/>
            <a:ext cx="1108435" cy="68815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A31AE33-BA25-8045-A828-A6243CC6D93F}"/>
              </a:ext>
            </a:extLst>
          </p:cNvPr>
          <p:cNvSpPr txBox="1">
            <a:spLocks/>
          </p:cNvSpPr>
          <p:nvPr/>
        </p:nvSpPr>
        <p:spPr>
          <a:xfrm>
            <a:off x="1216058" y="3252369"/>
            <a:ext cx="4524866" cy="1112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Graphik Black" charset="0"/>
                <a:ea typeface="Graphik Black" charset="0"/>
                <a:cs typeface="Graphik Black" charset="0"/>
              </a:rPr>
              <a:t>COMMITMENT TO DIGITAL INVESTMENTS: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digital investments are expected to increase significantly to better engage with customers and improve services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5487446-4BD2-9749-BD05-FBECD661A5B9}"/>
              </a:ext>
            </a:extLst>
          </p:cNvPr>
          <p:cNvSpPr txBox="1">
            <a:spLocks/>
          </p:cNvSpPr>
          <p:nvPr/>
        </p:nvSpPr>
        <p:spPr>
          <a:xfrm>
            <a:off x="380998" y="3337210"/>
            <a:ext cx="1108435" cy="68815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8A0A931-31BA-B249-896F-5D62CA4E94C5}"/>
              </a:ext>
            </a:extLst>
          </p:cNvPr>
          <p:cNvSpPr txBox="1">
            <a:spLocks/>
          </p:cNvSpPr>
          <p:nvPr/>
        </p:nvSpPr>
        <p:spPr>
          <a:xfrm>
            <a:off x="1216058" y="4732941"/>
            <a:ext cx="4524866" cy="1112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Graphik Black" charset="0"/>
                <a:ea typeface="Graphik Black" charset="0"/>
                <a:cs typeface="Graphik Black" charset="0"/>
              </a:rPr>
              <a:t>ANALYTICS ENHANCES PERFORMANCE:</a:t>
            </a:r>
            <a:r>
              <a:rPr lang="en-US" sz="1600" b="1" dirty="0">
                <a:latin typeface="Graphik Black" charset="0"/>
                <a:ea typeface="Graphik Black" charset="0"/>
                <a:cs typeface="Graphik Black" charset="0"/>
              </a:rPr>
              <a:t> </a:t>
            </a:r>
            <a:r>
              <a:rPr lang="en-US" sz="1600" dirty="0"/>
              <a:t>digital brings numerous advantages —analytics, in particular, drives performance improvements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BD4E20D1-B349-C844-AE6B-D0910ABF35B7}"/>
              </a:ext>
            </a:extLst>
          </p:cNvPr>
          <p:cNvSpPr txBox="1">
            <a:spLocks/>
          </p:cNvSpPr>
          <p:nvPr/>
        </p:nvSpPr>
        <p:spPr>
          <a:xfrm>
            <a:off x="380998" y="4775361"/>
            <a:ext cx="1108435" cy="68815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5784E713-549B-724B-B2A2-7E94D664431D}"/>
              </a:ext>
            </a:extLst>
          </p:cNvPr>
          <p:cNvSpPr txBox="1">
            <a:spLocks/>
          </p:cNvSpPr>
          <p:nvPr/>
        </p:nvSpPr>
        <p:spPr>
          <a:xfrm>
            <a:off x="6234257" y="1725943"/>
            <a:ext cx="1108435" cy="68815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CB20106-8C3F-604C-866F-713DFCD0FC82}"/>
              </a:ext>
            </a:extLst>
          </p:cNvPr>
          <p:cNvSpPr txBox="1">
            <a:spLocks/>
          </p:cNvSpPr>
          <p:nvPr/>
        </p:nvSpPr>
        <p:spPr>
          <a:xfrm>
            <a:off x="6234257" y="3337210"/>
            <a:ext cx="1108435" cy="688155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588F93C7-3512-6240-AE55-D9A598C18F1C}"/>
              </a:ext>
            </a:extLst>
          </p:cNvPr>
          <p:cNvSpPr txBox="1">
            <a:spLocks/>
          </p:cNvSpPr>
          <p:nvPr/>
        </p:nvSpPr>
        <p:spPr>
          <a:xfrm>
            <a:off x="7069317" y="3252369"/>
            <a:ext cx="4381878" cy="1112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/>
                </a:solidFill>
                <a:latin typeface="Graphik Black" charset="0"/>
                <a:ea typeface="Graphik Black" charset="0"/>
                <a:cs typeface="Graphik Black" charset="0"/>
              </a:rPr>
              <a:t>BETTER FOUNDATIONS NEEDED TO REALIZE DIGITAL VALUE: </a:t>
            </a:r>
            <a:r>
              <a:rPr lang="en-US" sz="1600" dirty="0"/>
              <a:t>embracing partner ecosystems will better address gaps in retailers’ performance and drive business model maturity</a:t>
            </a:r>
          </a:p>
          <a:p>
            <a:endParaRPr lang="en-US" sz="1600" b="1" dirty="0">
              <a:solidFill>
                <a:schemeClr val="accent1"/>
              </a:solidFill>
              <a:latin typeface="Graphik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8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9D7765-934C-E948-BE18-933B74BCE9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07A2E6-D9BF-8844-AA1E-C26FD15DA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9000"/>
                  <a:lumMod val="0"/>
                </a:schemeClr>
              </a:gs>
              <a:gs pos="98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Trend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0998" y="2865120"/>
            <a:ext cx="6838952" cy="218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</a:rPr>
              <a:t>Disruption IS HERE and accelerating</a:t>
            </a:r>
          </a:p>
        </p:txBody>
      </p:sp>
      <p:sp>
        <p:nvSpPr>
          <p:cNvPr id="6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4508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C5B0090-C922-F247-A558-96485D71B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2387" y="-1"/>
            <a:ext cx="10004466" cy="68580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1198" y="1117174"/>
            <a:ext cx="5219310" cy="1008570"/>
          </a:xfrm>
        </p:spPr>
        <p:txBody>
          <a:bodyPr/>
          <a:lstStyle/>
          <a:p>
            <a:r>
              <a:rPr lang="en-US" sz="2000" b="1" dirty="0">
                <a:latin typeface="Graphik Black" charset="0"/>
                <a:ea typeface="Graphik Black" charset="0"/>
                <a:cs typeface="Graphik Black" charset="0"/>
              </a:rPr>
              <a:t>Which of these trends do you believe will have the greatest impact on your fuel retail business in the </a:t>
            </a:r>
            <a:r>
              <a:rPr lang="en-US" sz="2000" b="1" dirty="0">
                <a:solidFill>
                  <a:schemeClr val="accent1"/>
                </a:solidFill>
                <a:latin typeface="Graphik Black" charset="0"/>
                <a:ea typeface="Graphik Black" charset="0"/>
                <a:cs typeface="Graphik Black" charset="0"/>
              </a:rPr>
              <a:t>next 3-5 years?*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791197" y="2487797"/>
            <a:ext cx="4260788" cy="3198238"/>
            <a:chOff x="5791197" y="2762930"/>
            <a:chExt cx="4260788" cy="3198238"/>
          </a:xfrm>
        </p:grpSpPr>
        <p:sp>
          <p:nvSpPr>
            <p:cNvPr id="14" name="Rectangle 13"/>
            <p:cNvSpPr/>
            <p:nvPr/>
          </p:nvSpPr>
          <p:spPr>
            <a:xfrm>
              <a:off x="5791197" y="3002869"/>
              <a:ext cx="3099816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1197" y="3674318"/>
              <a:ext cx="2231136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198" y="4345767"/>
              <a:ext cx="1768934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199" y="5017216"/>
              <a:ext cx="1676398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91199" y="5688665"/>
              <a:ext cx="1403421" cy="2725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Text Placeholder 4"/>
            <p:cNvSpPr txBox="1">
              <a:spLocks/>
            </p:cNvSpPr>
            <p:nvPr/>
          </p:nvSpPr>
          <p:spPr>
            <a:xfrm>
              <a:off x="5791198" y="2762930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Rise in electric vehicles usage</a:t>
              </a:r>
            </a:p>
          </p:txBody>
        </p:sp>
        <p:sp>
          <p:nvSpPr>
            <p:cNvPr id="22" name="Text Placeholder 4"/>
            <p:cNvSpPr txBox="1">
              <a:spLocks/>
            </p:cNvSpPr>
            <p:nvPr/>
          </p:nvSpPr>
          <p:spPr>
            <a:xfrm>
              <a:off x="5791198" y="3434676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Changing consumer behavior/demands</a:t>
              </a:r>
            </a:p>
          </p:txBody>
        </p:sp>
        <p:sp>
          <p:nvSpPr>
            <p:cNvPr id="23" name="Text Placeholder 4"/>
            <p:cNvSpPr txBox="1">
              <a:spLocks/>
            </p:cNvSpPr>
            <p:nvPr/>
          </p:nvSpPr>
          <p:spPr>
            <a:xfrm>
              <a:off x="5791198" y="4106422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Increasing vehicle/engine efficiency</a:t>
              </a:r>
            </a:p>
          </p:txBody>
        </p:sp>
        <p:sp>
          <p:nvSpPr>
            <p:cNvPr id="24" name="Text Placeholder 4"/>
            <p:cNvSpPr txBox="1">
              <a:spLocks/>
            </p:cNvSpPr>
            <p:nvPr/>
          </p:nvSpPr>
          <p:spPr>
            <a:xfrm>
              <a:off x="5791198" y="4778168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Regulatory changes</a:t>
              </a:r>
            </a:p>
          </p:txBody>
        </p:sp>
        <p:sp>
          <p:nvSpPr>
            <p:cNvPr id="25" name="Text Placeholder 4"/>
            <p:cNvSpPr txBox="1">
              <a:spLocks/>
            </p:cNvSpPr>
            <p:nvPr/>
          </p:nvSpPr>
          <p:spPr>
            <a:xfrm>
              <a:off x="5791198" y="5449912"/>
              <a:ext cx="3955314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Increasing competition</a:t>
              </a:r>
            </a:p>
          </p:txBody>
        </p:sp>
        <p:sp>
          <p:nvSpPr>
            <p:cNvPr id="26" name="Text Placeholder 4"/>
            <p:cNvSpPr txBox="1">
              <a:spLocks/>
            </p:cNvSpPr>
            <p:nvPr/>
          </p:nvSpPr>
          <p:spPr>
            <a:xfrm>
              <a:off x="9009992" y="3023667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57%</a:t>
              </a:r>
            </a:p>
          </p:txBody>
        </p:sp>
        <p:sp>
          <p:nvSpPr>
            <p:cNvPr id="27" name="Text Placeholder 4"/>
            <p:cNvSpPr txBox="1">
              <a:spLocks/>
            </p:cNvSpPr>
            <p:nvPr/>
          </p:nvSpPr>
          <p:spPr>
            <a:xfrm>
              <a:off x="8143785" y="3695413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41%</a:t>
              </a:r>
            </a:p>
          </p:txBody>
        </p:sp>
        <p:sp>
          <p:nvSpPr>
            <p:cNvPr id="28" name="Text Placeholder 4"/>
            <p:cNvSpPr txBox="1">
              <a:spLocks/>
            </p:cNvSpPr>
            <p:nvPr/>
          </p:nvSpPr>
          <p:spPr>
            <a:xfrm>
              <a:off x="7679111" y="4367159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32%</a:t>
              </a:r>
            </a:p>
          </p:txBody>
        </p:sp>
        <p:sp>
          <p:nvSpPr>
            <p:cNvPr id="29" name="Text Placeholder 4"/>
            <p:cNvSpPr txBox="1">
              <a:spLocks/>
            </p:cNvSpPr>
            <p:nvPr/>
          </p:nvSpPr>
          <p:spPr>
            <a:xfrm>
              <a:off x="7580657" y="5038905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31%</a:t>
              </a:r>
            </a:p>
          </p:txBody>
        </p:sp>
        <p:sp>
          <p:nvSpPr>
            <p:cNvPr id="30" name="Text Placeholder 4"/>
            <p:cNvSpPr txBox="1">
              <a:spLocks/>
            </p:cNvSpPr>
            <p:nvPr/>
          </p:nvSpPr>
          <p:spPr>
            <a:xfrm>
              <a:off x="7313599" y="5710649"/>
              <a:ext cx="104199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26%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1043404"/>
            <a:ext cx="4703064" cy="3547450"/>
          </a:xfrm>
        </p:spPr>
        <p:txBody>
          <a:bodyPr/>
          <a:lstStyle/>
          <a:p>
            <a:pPr lvl="0"/>
            <a:r>
              <a:rPr lang="en-US" dirty="0"/>
              <a:t>Fuel retailers see DEMAND   disruption  COMING from </a:t>
            </a:r>
            <a:r>
              <a:rPr lang="en-US" dirty="0">
                <a:solidFill>
                  <a:schemeClr val="accent1"/>
                </a:solidFill>
              </a:rPr>
              <a:t>electric vehicles and changing consumer behaviors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355174"/>
            <a:ext cx="1667256" cy="254426"/>
          </a:xfrm>
        </p:spPr>
        <p:txBody>
          <a:bodyPr/>
          <a:lstStyle/>
          <a:p>
            <a:r>
              <a:rPr lang="en-US" sz="2000" b="1" cap="all" dirty="0">
                <a:solidFill>
                  <a:schemeClr val="bg2"/>
                </a:solidFill>
                <a:latin typeface="Graphik Black" charset="0"/>
                <a:ea typeface="Graphik Black" charset="0"/>
                <a:cs typeface="Graphik Black" charset="0"/>
              </a:rPr>
              <a:t>Trend 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731520"/>
            <a:ext cx="138684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4"/>
          <p:cNvSpPr txBox="1">
            <a:spLocks/>
          </p:cNvSpPr>
          <p:nvPr/>
        </p:nvSpPr>
        <p:spPr>
          <a:xfrm>
            <a:off x="5791198" y="6174557"/>
            <a:ext cx="3955314" cy="46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Graphik Black" charset="0"/>
                <a:ea typeface="Graphik Black" charset="0"/>
                <a:cs typeface="Graphik Black" charset="0"/>
              </a:rPr>
              <a:t>Multiple responses (top five only)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Graphik" panose="020B0604020202020204"/>
                <a:ea typeface=""/>
                <a:cs typeface=""/>
              </a:rPr>
              <a:t>Base = Total sample; n=88</a:t>
            </a:r>
          </a:p>
        </p:txBody>
      </p:sp>
      <p:sp>
        <p:nvSpPr>
          <p:cNvPr id="31" name="Text Placeholder 4"/>
          <p:cNvSpPr txBox="1">
            <a:spLocks/>
          </p:cNvSpPr>
          <p:nvPr/>
        </p:nvSpPr>
        <p:spPr>
          <a:xfrm>
            <a:off x="9113533" y="5311376"/>
            <a:ext cx="3955314" cy="460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Graphik Black" charset="0"/>
                <a:ea typeface="Graphik Black" charset="0"/>
                <a:cs typeface="Graphik Black" charset="0"/>
              </a:rPr>
              <a:t>*trends vary by market</a:t>
            </a:r>
          </a:p>
        </p:txBody>
      </p:sp>
      <p:sp>
        <p:nvSpPr>
          <p:cNvPr id="36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Copyright ©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0454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D4136B-0F1B-9B41-82AD-EBE895837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Trend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0998" y="2865120"/>
            <a:ext cx="6344922" cy="218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Commitment to digital investments</a:t>
            </a:r>
          </a:p>
        </p:txBody>
      </p:sp>
      <p:sp>
        <p:nvSpPr>
          <p:cNvPr id="7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Copyright ©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410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191D1D10-D169-4349-A9DF-A4D2BBAD05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608" y="535149"/>
            <a:ext cx="7854392" cy="632285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2" y="0"/>
            <a:ext cx="512064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1198" y="1117174"/>
            <a:ext cx="5219310" cy="1008570"/>
          </a:xfrm>
        </p:spPr>
        <p:txBody>
          <a:bodyPr/>
          <a:lstStyle/>
          <a:p>
            <a:r>
              <a:rPr lang="en-US" sz="2000" b="1" dirty="0">
                <a:latin typeface="Graphik Black" charset="0"/>
                <a:ea typeface="Graphik Black" charset="0"/>
                <a:cs typeface="Graphik Black" charset="0"/>
              </a:rPr>
              <a:t>In the next 3-5 years, does your business plan to invest in digital technologies?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1043404"/>
            <a:ext cx="4703064" cy="3073019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Digital investment will </a:t>
            </a:r>
            <a:r>
              <a:rPr lang="en-US" dirty="0">
                <a:solidFill>
                  <a:schemeClr val="accent1"/>
                </a:solidFill>
              </a:rPr>
              <a:t>increase significantly </a:t>
            </a:r>
            <a:r>
              <a:rPr lang="en-US" dirty="0">
                <a:solidFill>
                  <a:schemeClr val="bg1"/>
                </a:solidFill>
              </a:rPr>
              <a:t>in the coming years…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355174"/>
            <a:ext cx="1667256" cy="254426"/>
          </a:xfrm>
        </p:spPr>
        <p:txBody>
          <a:bodyPr/>
          <a:lstStyle/>
          <a:p>
            <a:r>
              <a:rPr lang="en-US" sz="2000" b="1" cap="all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Trend 2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731520"/>
            <a:ext cx="13868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  <p:sp>
        <p:nvSpPr>
          <p:cNvPr id="35" name="Text Placeholder 4"/>
          <p:cNvSpPr txBox="1">
            <a:spLocks/>
          </p:cNvSpPr>
          <p:nvPr/>
        </p:nvSpPr>
        <p:spPr>
          <a:xfrm>
            <a:off x="5791198" y="6174557"/>
            <a:ext cx="3955314" cy="46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Graphik Black" charset="0"/>
                <a:ea typeface="Graphik Black" charset="0"/>
                <a:cs typeface="Graphik Black" charset="0"/>
              </a:rPr>
              <a:t>Unique responses</a:t>
            </a:r>
            <a:br>
              <a:rPr lang="en-US" sz="1400" b="1" dirty="0">
                <a:solidFill>
                  <a:srgbClr val="000000"/>
                </a:solidFill>
                <a:latin typeface="Graphik Black" charset="0"/>
                <a:ea typeface="Graphik Black" charset="0"/>
                <a:cs typeface="Graphik Black" charset="0"/>
              </a:rPr>
            </a:br>
            <a:r>
              <a:rPr lang="en-US" sz="1400" dirty="0">
                <a:solidFill>
                  <a:srgbClr val="000000"/>
                </a:solidFill>
                <a:latin typeface="Graphik" panose="020B0604020202020204"/>
                <a:ea typeface=""/>
                <a:cs typeface=""/>
              </a:rPr>
              <a:t>Base = Total sample; n=88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245734" y="1871721"/>
            <a:ext cx="2501727" cy="2818956"/>
            <a:chOff x="9351354" y="2500094"/>
            <a:chExt cx="2501727" cy="2818956"/>
          </a:xfrm>
        </p:grpSpPr>
        <p:grpSp>
          <p:nvGrpSpPr>
            <p:cNvPr id="13" name="Group 12"/>
            <p:cNvGrpSpPr/>
            <p:nvPr/>
          </p:nvGrpSpPr>
          <p:grpSpPr>
            <a:xfrm>
              <a:off x="9897157" y="2613704"/>
              <a:ext cx="139188" cy="644746"/>
              <a:chOff x="9917657" y="2474298"/>
              <a:chExt cx="139188" cy="644746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9925857" y="2474298"/>
                <a:ext cx="0" cy="6447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9917657" y="2486369"/>
                <a:ext cx="1391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1354" y="2822218"/>
              <a:ext cx="2501727" cy="2496832"/>
            </a:xfrm>
            <a:prstGeom prst="rect">
              <a:avLst/>
            </a:prstGeom>
          </p:spPr>
        </p:pic>
        <p:sp>
          <p:nvSpPr>
            <p:cNvPr id="26" name="Text Placeholder 4"/>
            <p:cNvSpPr txBox="1">
              <a:spLocks/>
            </p:cNvSpPr>
            <p:nvPr/>
          </p:nvSpPr>
          <p:spPr>
            <a:xfrm>
              <a:off x="10968667" y="3166833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45%</a:t>
              </a:r>
            </a:p>
          </p:txBody>
        </p:sp>
        <p:sp>
          <p:nvSpPr>
            <p:cNvPr id="27" name="Text Placeholder 4"/>
            <p:cNvSpPr txBox="1">
              <a:spLocks/>
            </p:cNvSpPr>
            <p:nvPr/>
          </p:nvSpPr>
          <p:spPr>
            <a:xfrm>
              <a:off x="9906295" y="4810525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36%</a:t>
              </a:r>
            </a:p>
          </p:txBody>
        </p:sp>
        <p:sp>
          <p:nvSpPr>
            <p:cNvPr id="28" name="Text Placeholder 4"/>
            <p:cNvSpPr txBox="1">
              <a:spLocks/>
            </p:cNvSpPr>
            <p:nvPr/>
          </p:nvSpPr>
          <p:spPr>
            <a:xfrm>
              <a:off x="9586728" y="3418672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5%</a:t>
              </a:r>
            </a:p>
          </p:txBody>
        </p:sp>
        <p:sp>
          <p:nvSpPr>
            <p:cNvPr id="29" name="Text Placeholder 4"/>
            <p:cNvSpPr txBox="1">
              <a:spLocks/>
            </p:cNvSpPr>
            <p:nvPr/>
          </p:nvSpPr>
          <p:spPr>
            <a:xfrm>
              <a:off x="9721484" y="3167184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3%</a:t>
              </a:r>
            </a:p>
          </p:txBody>
        </p:sp>
        <p:sp>
          <p:nvSpPr>
            <p:cNvPr id="30" name="Text Placeholder 4"/>
            <p:cNvSpPr txBox="1">
              <a:spLocks/>
            </p:cNvSpPr>
            <p:nvPr/>
          </p:nvSpPr>
          <p:spPr>
            <a:xfrm>
              <a:off x="10101335" y="2500094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latin typeface="Graphik Black" charset="0"/>
                  <a:ea typeface="Graphik Black" charset="0"/>
                  <a:cs typeface="Graphik Black" charset="0"/>
                </a:rPr>
                <a:t>2%</a:t>
              </a:r>
            </a:p>
          </p:txBody>
        </p:sp>
        <p:sp>
          <p:nvSpPr>
            <p:cNvPr id="36" name="Text Placeholder 4"/>
            <p:cNvSpPr txBox="1">
              <a:spLocks/>
            </p:cNvSpPr>
            <p:nvPr/>
          </p:nvSpPr>
          <p:spPr>
            <a:xfrm>
              <a:off x="10168975" y="2993149"/>
              <a:ext cx="639133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  <a:latin typeface="Graphik Black" charset="0"/>
                  <a:ea typeface="Graphik Black" charset="0"/>
                  <a:cs typeface="Graphik Black" charset="0"/>
                </a:rPr>
                <a:t>8%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91198" y="2768418"/>
            <a:ext cx="2888760" cy="1696687"/>
            <a:chOff x="9032816" y="3243858"/>
            <a:chExt cx="2888760" cy="1696687"/>
          </a:xfrm>
        </p:grpSpPr>
        <p:sp>
          <p:nvSpPr>
            <p:cNvPr id="21" name="Text Placeholder 4"/>
            <p:cNvSpPr txBox="1">
              <a:spLocks/>
            </p:cNvSpPr>
            <p:nvPr/>
          </p:nvSpPr>
          <p:spPr>
            <a:xfrm>
              <a:off x="9288509" y="3243858"/>
              <a:ext cx="263306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bg2"/>
                  </a:solidFill>
                  <a:latin typeface="Graphik Black" charset="0"/>
                  <a:ea typeface="Graphik Black" charset="0"/>
                  <a:cs typeface="Graphik Black" charset="0"/>
                </a:rPr>
                <a:t>Significantly more </a:t>
              </a:r>
              <a:r>
                <a:rPr lang="en-US" sz="1200" dirty="0">
                  <a:solidFill>
                    <a:schemeClr val="bg2"/>
                  </a:solidFill>
                </a:rPr>
                <a:t>(20% or greater)</a:t>
              </a:r>
            </a:p>
          </p:txBody>
        </p:sp>
        <p:sp>
          <p:nvSpPr>
            <p:cNvPr id="22" name="Text Placeholder 4"/>
            <p:cNvSpPr txBox="1">
              <a:spLocks/>
            </p:cNvSpPr>
            <p:nvPr/>
          </p:nvSpPr>
          <p:spPr>
            <a:xfrm>
              <a:off x="9288509" y="3494337"/>
              <a:ext cx="263306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accent3"/>
                  </a:solidFill>
                  <a:latin typeface="Graphik Black" charset="0"/>
                  <a:ea typeface="Graphik Black" charset="0"/>
                  <a:cs typeface="Graphik Black" charset="0"/>
                </a:rPr>
                <a:t>More </a:t>
              </a:r>
              <a:r>
                <a:rPr lang="en-US" sz="1200" dirty="0">
                  <a:solidFill>
                    <a:schemeClr val="accent3"/>
                  </a:solidFill>
                </a:rPr>
                <a:t>(1% - 19% more)</a:t>
              </a:r>
            </a:p>
          </p:txBody>
        </p:sp>
        <p:sp>
          <p:nvSpPr>
            <p:cNvPr id="23" name="Text Placeholder 4"/>
            <p:cNvSpPr txBox="1">
              <a:spLocks/>
            </p:cNvSpPr>
            <p:nvPr/>
          </p:nvSpPr>
          <p:spPr>
            <a:xfrm>
              <a:off x="9288509" y="3744816"/>
              <a:ext cx="263306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accent2"/>
                  </a:solidFill>
                  <a:latin typeface="Graphik Black" charset="0"/>
                  <a:ea typeface="Graphik Black" charset="0"/>
                  <a:cs typeface="Graphik Black" charset="0"/>
                </a:rPr>
                <a:t>The same</a:t>
              </a:r>
            </a:p>
          </p:txBody>
        </p:sp>
        <p:sp>
          <p:nvSpPr>
            <p:cNvPr id="24" name="Text Placeholder 4"/>
            <p:cNvSpPr txBox="1">
              <a:spLocks/>
            </p:cNvSpPr>
            <p:nvPr/>
          </p:nvSpPr>
          <p:spPr>
            <a:xfrm>
              <a:off x="9288509" y="3995295"/>
              <a:ext cx="263306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accent1"/>
                  </a:solidFill>
                  <a:latin typeface="Graphik Black" charset="0"/>
                  <a:ea typeface="Graphik Black" charset="0"/>
                  <a:cs typeface="Graphik Black" charset="0"/>
                </a:rPr>
                <a:t>Less </a:t>
              </a:r>
              <a:r>
                <a:rPr lang="en-US" sz="1200" dirty="0">
                  <a:solidFill>
                    <a:schemeClr val="accent1"/>
                  </a:solidFill>
                </a:rPr>
                <a:t>(1% - 19% less)</a:t>
              </a:r>
            </a:p>
          </p:txBody>
        </p:sp>
        <p:sp>
          <p:nvSpPr>
            <p:cNvPr id="25" name="Text Placeholder 4"/>
            <p:cNvSpPr txBox="1">
              <a:spLocks/>
            </p:cNvSpPr>
            <p:nvPr/>
          </p:nvSpPr>
          <p:spPr>
            <a:xfrm>
              <a:off x="9288509" y="4245774"/>
              <a:ext cx="263306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tx2"/>
                  </a:solidFill>
                  <a:latin typeface="Graphik Black" charset="0"/>
                  <a:ea typeface="Graphik Black" charset="0"/>
                  <a:cs typeface="Graphik Black" charset="0"/>
                </a:rPr>
                <a:t>Significantly less </a:t>
              </a:r>
              <a:r>
                <a:rPr lang="en-US" sz="1200" dirty="0">
                  <a:solidFill>
                    <a:schemeClr val="tx2"/>
                  </a:solidFill>
                </a:rPr>
                <a:t>(20% or greater)</a:t>
              </a:r>
            </a:p>
          </p:txBody>
        </p:sp>
        <p:sp>
          <p:nvSpPr>
            <p:cNvPr id="39" name="Text Placeholder 4"/>
            <p:cNvSpPr txBox="1">
              <a:spLocks/>
            </p:cNvSpPr>
            <p:nvPr/>
          </p:nvSpPr>
          <p:spPr>
            <a:xfrm>
              <a:off x="9288509" y="4496253"/>
              <a:ext cx="263306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rgbClr val="969696"/>
                  </a:solidFill>
                  <a:latin typeface="Graphik Black" charset="0"/>
                  <a:ea typeface="Graphik Black" charset="0"/>
                  <a:cs typeface="Graphik Black" charset="0"/>
                </a:rPr>
                <a:t>Not investing in digital technology</a:t>
              </a:r>
            </a:p>
          </p:txBody>
        </p: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9288509" y="4746730"/>
              <a:ext cx="2633067" cy="1938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 baseline="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Graphik" charset="0"/>
                  <a:ea typeface="Graphik" charset="0"/>
                  <a:cs typeface="Graphik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Graphik Black" charset="0"/>
                  <a:ea typeface="Graphik Black" charset="0"/>
                  <a:cs typeface="Graphik Black" charset="0"/>
                </a:rPr>
                <a:t>Don’t know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032816" y="3246936"/>
              <a:ext cx="147441" cy="1474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032816" y="3496902"/>
              <a:ext cx="147441" cy="147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032816" y="3746868"/>
              <a:ext cx="147441" cy="1474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032816" y="3996834"/>
              <a:ext cx="147441" cy="1474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032816" y="4246800"/>
              <a:ext cx="147441" cy="14744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032816" y="4496766"/>
              <a:ext cx="147441" cy="14744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032816" y="4746730"/>
              <a:ext cx="147441" cy="1474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5562445" y="2488999"/>
            <a:ext cx="3310614" cy="214246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4"/>
          <p:cNvSpPr txBox="1">
            <a:spLocks/>
          </p:cNvSpPr>
          <p:nvPr/>
        </p:nvSpPr>
        <p:spPr>
          <a:xfrm>
            <a:off x="5638067" y="2419417"/>
            <a:ext cx="544288" cy="19381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70963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70E87-6CA1-5548-A01D-742DADC366F6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9560" y="1043405"/>
            <a:ext cx="5609844" cy="940844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…to better engage with customers…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355174"/>
            <a:ext cx="1667256" cy="254426"/>
          </a:xfrm>
        </p:spPr>
        <p:txBody>
          <a:bodyPr/>
          <a:lstStyle/>
          <a:p>
            <a:r>
              <a:rPr lang="en-US" sz="2000" b="1" cap="all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Trend 2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731520"/>
            <a:ext cx="13868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oter Placeholder 17"/>
          <p:cNvSpPr txBox="1">
            <a:spLocks/>
          </p:cNvSpPr>
          <p:nvPr/>
        </p:nvSpPr>
        <p:spPr>
          <a:xfrm>
            <a:off x="380999" y="6437535"/>
            <a:ext cx="4114800" cy="18415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Copyright © 2018 Accenture. All rights reserved.</a:t>
            </a:r>
          </a:p>
        </p:txBody>
      </p:sp>
      <p:sp>
        <p:nvSpPr>
          <p:cNvPr id="35" name="Title 11"/>
          <p:cNvSpPr txBox="1">
            <a:spLocks/>
          </p:cNvSpPr>
          <p:nvPr/>
        </p:nvSpPr>
        <p:spPr>
          <a:xfrm>
            <a:off x="6510528" y="1043405"/>
            <a:ext cx="5230368" cy="940844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…and to improve services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0999" y="2214454"/>
            <a:ext cx="5219310" cy="1150538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If you are planning to invest more in digitalization in the next 3-5 years, which of the following outcomes are you looking to achieve?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10528" y="2214454"/>
            <a:ext cx="5219310" cy="1150538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Which of the following capabilities and services are you investing in at individual forecourts/filling stations in the next 3-5 years?</a:t>
            </a:r>
          </a:p>
        </p:txBody>
      </p:sp>
      <p:sp>
        <p:nvSpPr>
          <p:cNvPr id="38" name="Title 11"/>
          <p:cNvSpPr txBox="1">
            <a:spLocks/>
          </p:cNvSpPr>
          <p:nvPr/>
        </p:nvSpPr>
        <p:spPr>
          <a:xfrm>
            <a:off x="381000" y="4881533"/>
            <a:ext cx="1520952" cy="578961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72%</a:t>
            </a:r>
          </a:p>
        </p:txBody>
      </p:sp>
      <p:sp>
        <p:nvSpPr>
          <p:cNvPr id="39" name="Text Placeholder 4"/>
          <p:cNvSpPr txBox="1">
            <a:spLocks/>
          </p:cNvSpPr>
          <p:nvPr/>
        </p:nvSpPr>
        <p:spPr>
          <a:xfrm>
            <a:off x="380999" y="5460494"/>
            <a:ext cx="1386841" cy="84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Better customer retention</a:t>
            </a:r>
          </a:p>
        </p:txBody>
      </p:sp>
      <p:sp>
        <p:nvSpPr>
          <p:cNvPr id="40" name="Title 11"/>
          <p:cNvSpPr txBox="1">
            <a:spLocks/>
          </p:cNvSpPr>
          <p:nvPr/>
        </p:nvSpPr>
        <p:spPr>
          <a:xfrm>
            <a:off x="2200656" y="4881533"/>
            <a:ext cx="1520952" cy="578961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41" name="Text Placeholder 4"/>
          <p:cNvSpPr txBox="1">
            <a:spLocks/>
          </p:cNvSpPr>
          <p:nvPr/>
        </p:nvSpPr>
        <p:spPr>
          <a:xfrm>
            <a:off x="2200655" y="5460494"/>
            <a:ext cx="1520953" cy="84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Increase in convenience store sales</a:t>
            </a:r>
          </a:p>
        </p:txBody>
      </p:sp>
      <p:sp>
        <p:nvSpPr>
          <p:cNvPr id="42" name="Title 11"/>
          <p:cNvSpPr txBox="1">
            <a:spLocks/>
          </p:cNvSpPr>
          <p:nvPr/>
        </p:nvSpPr>
        <p:spPr>
          <a:xfrm>
            <a:off x="4075176" y="4881533"/>
            <a:ext cx="1732788" cy="578961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43" name="Text Placeholder 4"/>
          <p:cNvSpPr txBox="1">
            <a:spLocks/>
          </p:cNvSpPr>
          <p:nvPr/>
        </p:nvSpPr>
        <p:spPr>
          <a:xfrm>
            <a:off x="4075175" y="5460494"/>
            <a:ext cx="1639825" cy="84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Increase in number of customers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096000" y="428244"/>
            <a:ext cx="0" cy="56525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1"/>
          <p:cNvSpPr txBox="1">
            <a:spLocks/>
          </p:cNvSpPr>
          <p:nvPr/>
        </p:nvSpPr>
        <p:spPr>
          <a:xfrm>
            <a:off x="6510529" y="4881533"/>
            <a:ext cx="1520952" cy="578961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58%</a:t>
            </a:r>
          </a:p>
        </p:txBody>
      </p:sp>
      <p:sp>
        <p:nvSpPr>
          <p:cNvPr id="46" name="Text Placeholder 4"/>
          <p:cNvSpPr txBox="1">
            <a:spLocks/>
          </p:cNvSpPr>
          <p:nvPr/>
        </p:nvSpPr>
        <p:spPr>
          <a:xfrm>
            <a:off x="6510528" y="5460494"/>
            <a:ext cx="1386841" cy="84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Mobile payments</a:t>
            </a:r>
          </a:p>
        </p:txBody>
      </p:sp>
      <p:sp>
        <p:nvSpPr>
          <p:cNvPr id="47" name="Title 11"/>
          <p:cNvSpPr txBox="1">
            <a:spLocks/>
          </p:cNvSpPr>
          <p:nvPr/>
        </p:nvSpPr>
        <p:spPr>
          <a:xfrm>
            <a:off x="8330185" y="4881533"/>
            <a:ext cx="1520952" cy="578961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8330184" y="5460494"/>
            <a:ext cx="1520953" cy="84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Mobile marketing/loyalty platforms</a:t>
            </a:r>
          </a:p>
        </p:txBody>
      </p:sp>
      <p:sp>
        <p:nvSpPr>
          <p:cNvPr id="49" name="Title 11"/>
          <p:cNvSpPr txBox="1">
            <a:spLocks/>
          </p:cNvSpPr>
          <p:nvPr/>
        </p:nvSpPr>
        <p:spPr>
          <a:xfrm>
            <a:off x="10204705" y="4881533"/>
            <a:ext cx="1732788" cy="578961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Graphik Black" charset="0"/>
                <a:ea typeface="Graphik Black" charset="0"/>
                <a:cs typeface="Graphik Black" charset="0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10204704" y="5460494"/>
            <a:ext cx="1639825" cy="840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Contactless payments</a:t>
            </a:r>
          </a:p>
        </p:txBody>
      </p:sp>
      <p:sp>
        <p:nvSpPr>
          <p:cNvPr id="51" name="Text Placeholder 4"/>
          <p:cNvSpPr txBox="1">
            <a:spLocks/>
          </p:cNvSpPr>
          <p:nvPr/>
        </p:nvSpPr>
        <p:spPr>
          <a:xfrm>
            <a:off x="4495799" y="6174557"/>
            <a:ext cx="6516628" cy="4601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raphik" charset="0"/>
                <a:ea typeface="Graphik" charset="0"/>
                <a:cs typeface="Graphi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latin typeface="Graphik Black" charset="0"/>
                <a:ea typeface="Graphik Black" charset="0"/>
                <a:cs typeface="Graphik Black" charset="0"/>
              </a:rPr>
              <a:t>Multiple responses (top three only) </a:t>
            </a:r>
            <a:r>
              <a:rPr lang="en-US" sz="1400" dirty="0">
                <a:solidFill>
                  <a:schemeClr val="bg1"/>
                </a:solidFill>
                <a:latin typeface="Graphik" panose="020B0604020202020204"/>
                <a:ea typeface=""/>
                <a:cs typeface=""/>
              </a:rPr>
              <a:t>Base = Total sample; n=88</a:t>
            </a:r>
          </a:p>
        </p:txBody>
      </p:sp>
      <p:grpSp>
        <p:nvGrpSpPr>
          <p:cNvPr id="52" name="Group 85"/>
          <p:cNvGrpSpPr>
            <a:grpSpLocks noChangeAspect="1"/>
          </p:cNvGrpSpPr>
          <p:nvPr/>
        </p:nvGrpSpPr>
        <p:grpSpPr bwMode="auto">
          <a:xfrm>
            <a:off x="2199385" y="3802370"/>
            <a:ext cx="807723" cy="828580"/>
            <a:chOff x="1370" y="1717"/>
            <a:chExt cx="426" cy="437"/>
          </a:xfrm>
          <a:solidFill>
            <a:schemeClr val="bg1"/>
          </a:solidFill>
        </p:grpSpPr>
        <p:sp>
          <p:nvSpPr>
            <p:cNvPr id="53" name="Freeform 86"/>
            <p:cNvSpPr>
              <a:spLocks noEditPoints="1"/>
            </p:cNvSpPr>
            <p:nvPr/>
          </p:nvSpPr>
          <p:spPr bwMode="auto">
            <a:xfrm>
              <a:off x="1527" y="1907"/>
              <a:ext cx="120" cy="95"/>
            </a:xfrm>
            <a:custGeom>
              <a:avLst/>
              <a:gdLst>
                <a:gd name="T0" fmla="*/ 49 w 81"/>
                <a:gd name="T1" fmla="*/ 62 h 64"/>
                <a:gd name="T2" fmla="*/ 55 w 81"/>
                <a:gd name="T3" fmla="*/ 63 h 64"/>
                <a:gd name="T4" fmla="*/ 56 w 81"/>
                <a:gd name="T5" fmla="*/ 63 h 64"/>
                <a:gd name="T6" fmla="*/ 59 w 81"/>
                <a:gd name="T7" fmla="*/ 58 h 64"/>
                <a:gd name="T8" fmla="*/ 58 w 81"/>
                <a:gd name="T9" fmla="*/ 35 h 64"/>
                <a:gd name="T10" fmla="*/ 78 w 81"/>
                <a:gd name="T11" fmla="*/ 24 h 64"/>
                <a:gd name="T12" fmla="*/ 81 w 81"/>
                <a:gd name="T13" fmla="*/ 18 h 64"/>
                <a:gd name="T14" fmla="*/ 76 w 81"/>
                <a:gd name="T15" fmla="*/ 13 h 64"/>
                <a:gd name="T16" fmla="*/ 7 w 81"/>
                <a:gd name="T17" fmla="*/ 0 h 64"/>
                <a:gd name="T18" fmla="*/ 1 w 81"/>
                <a:gd name="T19" fmla="*/ 3 h 64"/>
                <a:gd name="T20" fmla="*/ 2 w 81"/>
                <a:gd name="T21" fmla="*/ 10 h 64"/>
                <a:gd name="T22" fmla="*/ 49 w 81"/>
                <a:gd name="T23" fmla="*/ 62 h 64"/>
                <a:gd name="T24" fmla="*/ 21 w 81"/>
                <a:gd name="T25" fmla="*/ 15 h 64"/>
                <a:gd name="T26" fmla="*/ 59 w 81"/>
                <a:gd name="T27" fmla="*/ 22 h 64"/>
                <a:gd name="T28" fmla="*/ 50 w 81"/>
                <a:gd name="T29" fmla="*/ 27 h 64"/>
                <a:gd name="T30" fmla="*/ 47 w 81"/>
                <a:gd name="T31" fmla="*/ 32 h 64"/>
                <a:gd name="T32" fmla="*/ 47 w 81"/>
                <a:gd name="T33" fmla="*/ 43 h 64"/>
                <a:gd name="T34" fmla="*/ 21 w 81"/>
                <a:gd name="T35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64">
                  <a:moveTo>
                    <a:pt x="49" y="62"/>
                  </a:moveTo>
                  <a:cubicBezTo>
                    <a:pt x="51" y="63"/>
                    <a:pt x="53" y="64"/>
                    <a:pt x="55" y="63"/>
                  </a:cubicBezTo>
                  <a:cubicBezTo>
                    <a:pt x="55" y="63"/>
                    <a:pt x="56" y="63"/>
                    <a:pt x="56" y="63"/>
                  </a:cubicBezTo>
                  <a:cubicBezTo>
                    <a:pt x="58" y="62"/>
                    <a:pt x="59" y="60"/>
                    <a:pt x="59" y="5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80" y="23"/>
                    <a:pt x="81" y="20"/>
                    <a:pt x="81" y="18"/>
                  </a:cubicBezTo>
                  <a:cubicBezTo>
                    <a:pt x="80" y="16"/>
                    <a:pt x="79" y="14"/>
                    <a:pt x="76" y="1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0" y="8"/>
                    <a:pt x="2" y="10"/>
                  </a:cubicBezTo>
                  <a:lnTo>
                    <a:pt x="49" y="62"/>
                  </a:lnTo>
                  <a:close/>
                  <a:moveTo>
                    <a:pt x="21" y="15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8" y="28"/>
                    <a:pt x="47" y="30"/>
                    <a:pt x="47" y="32"/>
                  </a:cubicBezTo>
                  <a:cubicBezTo>
                    <a:pt x="47" y="43"/>
                    <a:pt x="47" y="43"/>
                    <a:pt x="47" y="43"/>
                  </a:cubicBezTo>
                  <a:lnTo>
                    <a:pt x="2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54" name="Freeform 87"/>
            <p:cNvSpPr>
              <a:spLocks noEditPoints="1"/>
            </p:cNvSpPr>
            <p:nvPr/>
          </p:nvSpPr>
          <p:spPr bwMode="auto">
            <a:xfrm>
              <a:off x="1503" y="2045"/>
              <a:ext cx="160" cy="45"/>
            </a:xfrm>
            <a:custGeom>
              <a:avLst/>
              <a:gdLst>
                <a:gd name="T0" fmla="*/ 102 w 108"/>
                <a:gd name="T1" fmla="*/ 4 h 31"/>
                <a:gd name="T2" fmla="*/ 96 w 108"/>
                <a:gd name="T3" fmla="*/ 0 h 31"/>
                <a:gd name="T4" fmla="*/ 12 w 108"/>
                <a:gd name="T5" fmla="*/ 0 h 31"/>
                <a:gd name="T6" fmla="*/ 6 w 108"/>
                <a:gd name="T7" fmla="*/ 4 h 31"/>
                <a:gd name="T8" fmla="*/ 0 w 108"/>
                <a:gd name="T9" fmla="*/ 23 h 31"/>
                <a:gd name="T10" fmla="*/ 1 w 108"/>
                <a:gd name="T11" fmla="*/ 29 h 31"/>
                <a:gd name="T12" fmla="*/ 6 w 108"/>
                <a:gd name="T13" fmla="*/ 31 h 31"/>
                <a:gd name="T14" fmla="*/ 102 w 108"/>
                <a:gd name="T15" fmla="*/ 31 h 31"/>
                <a:gd name="T16" fmla="*/ 107 w 108"/>
                <a:gd name="T17" fmla="*/ 29 h 31"/>
                <a:gd name="T18" fmla="*/ 108 w 108"/>
                <a:gd name="T19" fmla="*/ 23 h 31"/>
                <a:gd name="T20" fmla="*/ 102 w 108"/>
                <a:gd name="T21" fmla="*/ 4 h 31"/>
                <a:gd name="T22" fmla="*/ 14 w 108"/>
                <a:gd name="T23" fmla="*/ 19 h 31"/>
                <a:gd name="T24" fmla="*/ 17 w 108"/>
                <a:gd name="T25" fmla="*/ 12 h 31"/>
                <a:gd name="T26" fmla="*/ 91 w 108"/>
                <a:gd name="T27" fmla="*/ 12 h 31"/>
                <a:gd name="T28" fmla="*/ 94 w 108"/>
                <a:gd name="T29" fmla="*/ 19 h 31"/>
                <a:gd name="T30" fmla="*/ 14 w 108"/>
                <a:gd name="T3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">
                  <a:moveTo>
                    <a:pt x="102" y="4"/>
                  </a:moveTo>
                  <a:cubicBezTo>
                    <a:pt x="101" y="2"/>
                    <a:pt x="99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7" y="2"/>
                    <a:pt x="6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7"/>
                    <a:pt x="1" y="29"/>
                  </a:cubicBezTo>
                  <a:cubicBezTo>
                    <a:pt x="2" y="30"/>
                    <a:pt x="4" y="31"/>
                    <a:pt x="6" y="31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4" y="31"/>
                    <a:pt x="106" y="30"/>
                    <a:pt x="107" y="29"/>
                  </a:cubicBezTo>
                  <a:cubicBezTo>
                    <a:pt x="108" y="27"/>
                    <a:pt x="108" y="25"/>
                    <a:pt x="108" y="23"/>
                  </a:cubicBezTo>
                  <a:lnTo>
                    <a:pt x="102" y="4"/>
                  </a:lnTo>
                  <a:close/>
                  <a:moveTo>
                    <a:pt x="14" y="19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4" y="19"/>
                    <a:pt x="94" y="19"/>
                    <a:pt x="94" y="19"/>
                  </a:cubicBezTo>
                  <a:lnTo>
                    <a:pt x="1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55" name="Freeform 88"/>
            <p:cNvSpPr>
              <a:spLocks noEditPoints="1"/>
            </p:cNvSpPr>
            <p:nvPr/>
          </p:nvSpPr>
          <p:spPr bwMode="auto">
            <a:xfrm>
              <a:off x="1370" y="1717"/>
              <a:ext cx="426" cy="437"/>
            </a:xfrm>
            <a:custGeom>
              <a:avLst/>
              <a:gdLst>
                <a:gd name="T0" fmla="*/ 288 w 288"/>
                <a:gd name="T1" fmla="*/ 53 h 295"/>
                <a:gd name="T2" fmla="*/ 288 w 288"/>
                <a:gd name="T3" fmla="*/ 52 h 295"/>
                <a:gd name="T4" fmla="*/ 258 w 288"/>
                <a:gd name="T5" fmla="*/ 0 h 295"/>
                <a:gd name="T6" fmla="*/ 25 w 288"/>
                <a:gd name="T7" fmla="*/ 4 h 295"/>
                <a:gd name="T8" fmla="*/ 0 w 288"/>
                <a:gd name="T9" fmla="*/ 52 h 295"/>
                <a:gd name="T10" fmla="*/ 0 w 288"/>
                <a:gd name="T11" fmla="*/ 53 h 295"/>
                <a:gd name="T12" fmla="*/ 0 w 288"/>
                <a:gd name="T13" fmla="*/ 67 h 295"/>
                <a:gd name="T14" fmla="*/ 24 w 288"/>
                <a:gd name="T15" fmla="*/ 203 h 295"/>
                <a:gd name="T16" fmla="*/ 0 w 288"/>
                <a:gd name="T17" fmla="*/ 265 h 295"/>
                <a:gd name="T18" fmla="*/ 24 w 288"/>
                <a:gd name="T19" fmla="*/ 295 h 295"/>
                <a:gd name="T20" fmla="*/ 288 w 288"/>
                <a:gd name="T21" fmla="*/ 271 h 295"/>
                <a:gd name="T22" fmla="*/ 288 w 288"/>
                <a:gd name="T23" fmla="*/ 263 h 295"/>
                <a:gd name="T24" fmla="*/ 264 w 288"/>
                <a:gd name="T25" fmla="*/ 104 h 295"/>
                <a:gd name="T26" fmla="*/ 288 w 288"/>
                <a:gd name="T27" fmla="*/ 67 h 295"/>
                <a:gd name="T28" fmla="*/ 288 w 288"/>
                <a:gd name="T29" fmla="*/ 53 h 295"/>
                <a:gd name="T30" fmla="*/ 273 w 288"/>
                <a:gd name="T31" fmla="*/ 48 h 295"/>
                <a:gd name="T32" fmla="*/ 218 w 288"/>
                <a:gd name="T33" fmla="*/ 12 h 295"/>
                <a:gd name="T34" fmla="*/ 150 w 288"/>
                <a:gd name="T35" fmla="*/ 12 h 295"/>
                <a:gd name="T36" fmla="*/ 215 w 288"/>
                <a:gd name="T37" fmla="*/ 48 h 295"/>
                <a:gd name="T38" fmla="*/ 150 w 288"/>
                <a:gd name="T39" fmla="*/ 12 h 295"/>
                <a:gd name="T40" fmla="*/ 216 w 288"/>
                <a:gd name="T41" fmla="*/ 60 h 295"/>
                <a:gd name="T42" fmla="*/ 216 w 288"/>
                <a:gd name="T43" fmla="*/ 89 h 295"/>
                <a:gd name="T44" fmla="*/ 180 w 288"/>
                <a:gd name="T45" fmla="*/ 109 h 295"/>
                <a:gd name="T46" fmla="*/ 150 w 288"/>
                <a:gd name="T47" fmla="*/ 96 h 295"/>
                <a:gd name="T48" fmla="*/ 150 w 288"/>
                <a:gd name="T49" fmla="*/ 60 h 295"/>
                <a:gd name="T50" fmla="*/ 58 w 288"/>
                <a:gd name="T51" fmla="*/ 104 h 295"/>
                <a:gd name="T52" fmla="*/ 75 w 288"/>
                <a:gd name="T53" fmla="*/ 109 h 295"/>
                <a:gd name="T54" fmla="*/ 142 w 288"/>
                <a:gd name="T55" fmla="*/ 109 h 295"/>
                <a:gd name="T56" fmla="*/ 180 w 288"/>
                <a:gd name="T57" fmla="*/ 121 h 295"/>
                <a:gd name="T58" fmla="*/ 223 w 288"/>
                <a:gd name="T59" fmla="*/ 99 h 295"/>
                <a:gd name="T60" fmla="*/ 246 w 288"/>
                <a:gd name="T61" fmla="*/ 109 h 295"/>
                <a:gd name="T62" fmla="*/ 252 w 288"/>
                <a:gd name="T63" fmla="*/ 108 h 295"/>
                <a:gd name="T64" fmla="*/ 36 w 288"/>
                <a:gd name="T65" fmla="*/ 198 h 295"/>
                <a:gd name="T66" fmla="*/ 36 w 288"/>
                <a:gd name="T67" fmla="*/ 108 h 295"/>
                <a:gd name="T68" fmla="*/ 83 w 288"/>
                <a:gd name="T69" fmla="*/ 12 h 295"/>
                <a:gd name="T70" fmla="*/ 138 w 288"/>
                <a:gd name="T71" fmla="*/ 48 h 295"/>
                <a:gd name="T72" fmla="*/ 83 w 288"/>
                <a:gd name="T73" fmla="*/ 12 h 295"/>
                <a:gd name="T74" fmla="*/ 138 w 288"/>
                <a:gd name="T75" fmla="*/ 60 h 295"/>
                <a:gd name="T76" fmla="*/ 138 w 288"/>
                <a:gd name="T77" fmla="*/ 96 h 295"/>
                <a:gd name="T78" fmla="*/ 108 w 288"/>
                <a:gd name="T79" fmla="*/ 109 h 295"/>
                <a:gd name="T80" fmla="*/ 72 w 288"/>
                <a:gd name="T81" fmla="*/ 89 h 295"/>
                <a:gd name="T82" fmla="*/ 72 w 288"/>
                <a:gd name="T83" fmla="*/ 60 h 295"/>
                <a:gd name="T84" fmla="*/ 70 w 288"/>
                <a:gd name="T85" fmla="*/ 12 h 295"/>
                <a:gd name="T86" fmla="*/ 16 w 288"/>
                <a:gd name="T87" fmla="*/ 48 h 295"/>
                <a:gd name="T88" fmla="*/ 12 w 288"/>
                <a:gd name="T89" fmla="*/ 67 h 295"/>
                <a:gd name="T90" fmla="*/ 60 w 288"/>
                <a:gd name="T91" fmla="*/ 60 h 295"/>
                <a:gd name="T92" fmla="*/ 60 w 288"/>
                <a:gd name="T93" fmla="*/ 88 h 295"/>
                <a:gd name="T94" fmla="*/ 42 w 288"/>
                <a:gd name="T95" fmla="*/ 97 h 295"/>
                <a:gd name="T96" fmla="*/ 31 w 288"/>
                <a:gd name="T97" fmla="*/ 94 h 295"/>
                <a:gd name="T98" fmla="*/ 12 w 288"/>
                <a:gd name="T99" fmla="*/ 67 h 295"/>
                <a:gd name="T100" fmla="*/ 24 w 288"/>
                <a:gd name="T101" fmla="*/ 283 h 295"/>
                <a:gd name="T102" fmla="*/ 276 w 288"/>
                <a:gd name="T103" fmla="*/ 271 h 295"/>
                <a:gd name="T104" fmla="*/ 274 w 288"/>
                <a:gd name="T105" fmla="*/ 259 h 295"/>
                <a:gd name="T106" fmla="*/ 35 w 288"/>
                <a:gd name="T107" fmla="*/ 210 h 295"/>
                <a:gd name="T108" fmla="*/ 255 w 288"/>
                <a:gd name="T109" fmla="*/ 209 h 295"/>
                <a:gd name="T110" fmla="*/ 274 w 288"/>
                <a:gd name="T111" fmla="*/ 259 h 295"/>
                <a:gd name="T112" fmla="*/ 246 w 288"/>
                <a:gd name="T113" fmla="*/ 97 h 295"/>
                <a:gd name="T114" fmla="*/ 228 w 288"/>
                <a:gd name="T115" fmla="*/ 88 h 295"/>
                <a:gd name="T116" fmla="*/ 228 w 288"/>
                <a:gd name="T117" fmla="*/ 60 h 295"/>
                <a:gd name="T118" fmla="*/ 276 w 288"/>
                <a:gd name="T119" fmla="*/ 6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295">
                  <a:moveTo>
                    <a:pt x="288" y="53"/>
                  </a:moveTo>
                  <a:cubicBezTo>
                    <a:pt x="288" y="53"/>
                    <a:pt x="288" y="53"/>
                    <a:pt x="288" y="53"/>
                  </a:cubicBezTo>
                  <a:cubicBezTo>
                    <a:pt x="288" y="53"/>
                    <a:pt x="288" y="52"/>
                    <a:pt x="288" y="52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64" y="4"/>
                    <a:pt x="264" y="4"/>
                    <a:pt x="264" y="4"/>
                  </a:cubicBezTo>
                  <a:cubicBezTo>
                    <a:pt x="263" y="2"/>
                    <a:pt x="261" y="0"/>
                    <a:pt x="25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2"/>
                    <a:pt x="25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3"/>
                    <a:pt x="10" y="98"/>
                    <a:pt x="24" y="104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284"/>
                    <a:pt x="11" y="295"/>
                    <a:pt x="24" y="295"/>
                  </a:cubicBezTo>
                  <a:cubicBezTo>
                    <a:pt x="264" y="295"/>
                    <a:pt x="264" y="295"/>
                    <a:pt x="264" y="295"/>
                  </a:cubicBezTo>
                  <a:cubicBezTo>
                    <a:pt x="277" y="295"/>
                    <a:pt x="288" y="284"/>
                    <a:pt x="288" y="271"/>
                  </a:cubicBezTo>
                  <a:cubicBezTo>
                    <a:pt x="288" y="265"/>
                    <a:pt x="288" y="265"/>
                    <a:pt x="288" y="265"/>
                  </a:cubicBezTo>
                  <a:cubicBezTo>
                    <a:pt x="288" y="264"/>
                    <a:pt x="288" y="264"/>
                    <a:pt x="288" y="263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4" y="104"/>
                    <a:pt x="264" y="104"/>
                    <a:pt x="264" y="104"/>
                  </a:cubicBezTo>
                  <a:cubicBezTo>
                    <a:pt x="279" y="98"/>
                    <a:pt x="288" y="83"/>
                    <a:pt x="288" y="67"/>
                  </a:cubicBezTo>
                  <a:cubicBezTo>
                    <a:pt x="288" y="67"/>
                    <a:pt x="288" y="67"/>
                    <a:pt x="288" y="67"/>
                  </a:cubicBezTo>
                  <a:cubicBezTo>
                    <a:pt x="288" y="54"/>
                    <a:pt x="288" y="54"/>
                    <a:pt x="288" y="54"/>
                  </a:cubicBezTo>
                  <a:cubicBezTo>
                    <a:pt x="288" y="54"/>
                    <a:pt x="288" y="54"/>
                    <a:pt x="288" y="53"/>
                  </a:cubicBezTo>
                  <a:close/>
                  <a:moveTo>
                    <a:pt x="255" y="12"/>
                  </a:moveTo>
                  <a:cubicBezTo>
                    <a:pt x="273" y="48"/>
                    <a:pt x="273" y="48"/>
                    <a:pt x="273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18" y="12"/>
                    <a:pt x="218" y="12"/>
                    <a:pt x="218" y="12"/>
                  </a:cubicBezTo>
                  <a:lnTo>
                    <a:pt x="255" y="12"/>
                  </a:lnTo>
                  <a:close/>
                  <a:moveTo>
                    <a:pt x="150" y="12"/>
                  </a:moveTo>
                  <a:cubicBezTo>
                    <a:pt x="206" y="12"/>
                    <a:pt x="206" y="12"/>
                    <a:pt x="206" y="12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150" y="48"/>
                    <a:pt x="150" y="48"/>
                    <a:pt x="150" y="48"/>
                  </a:cubicBezTo>
                  <a:lnTo>
                    <a:pt x="150" y="12"/>
                  </a:lnTo>
                  <a:close/>
                  <a:moveTo>
                    <a:pt x="150" y="60"/>
                  </a:moveTo>
                  <a:cubicBezTo>
                    <a:pt x="216" y="60"/>
                    <a:pt x="216" y="60"/>
                    <a:pt x="216" y="60"/>
                  </a:cubicBezTo>
                  <a:cubicBezTo>
                    <a:pt x="216" y="85"/>
                    <a:pt x="216" y="85"/>
                    <a:pt x="216" y="85"/>
                  </a:cubicBezTo>
                  <a:cubicBezTo>
                    <a:pt x="216" y="89"/>
                    <a:pt x="216" y="89"/>
                    <a:pt x="216" y="89"/>
                  </a:cubicBezTo>
                  <a:cubicBezTo>
                    <a:pt x="214" y="92"/>
                    <a:pt x="212" y="94"/>
                    <a:pt x="209" y="97"/>
                  </a:cubicBezTo>
                  <a:cubicBezTo>
                    <a:pt x="201" y="104"/>
                    <a:pt x="191" y="109"/>
                    <a:pt x="180" y="109"/>
                  </a:cubicBezTo>
                  <a:cubicBezTo>
                    <a:pt x="169" y="109"/>
                    <a:pt x="159" y="104"/>
                    <a:pt x="151" y="97"/>
                  </a:cubicBezTo>
                  <a:cubicBezTo>
                    <a:pt x="151" y="96"/>
                    <a:pt x="150" y="96"/>
                    <a:pt x="150" y="96"/>
                  </a:cubicBezTo>
                  <a:cubicBezTo>
                    <a:pt x="150" y="85"/>
                    <a:pt x="150" y="85"/>
                    <a:pt x="150" y="85"/>
                  </a:cubicBezTo>
                  <a:lnTo>
                    <a:pt x="150" y="60"/>
                  </a:lnTo>
                  <a:close/>
                  <a:moveTo>
                    <a:pt x="42" y="109"/>
                  </a:moveTo>
                  <a:cubicBezTo>
                    <a:pt x="48" y="109"/>
                    <a:pt x="54" y="107"/>
                    <a:pt x="58" y="104"/>
                  </a:cubicBezTo>
                  <a:cubicBezTo>
                    <a:pt x="61" y="103"/>
                    <a:pt x="63" y="101"/>
                    <a:pt x="65" y="99"/>
                  </a:cubicBezTo>
                  <a:cubicBezTo>
                    <a:pt x="68" y="103"/>
                    <a:pt x="71" y="106"/>
                    <a:pt x="75" y="109"/>
                  </a:cubicBezTo>
                  <a:cubicBezTo>
                    <a:pt x="84" y="116"/>
                    <a:pt x="96" y="121"/>
                    <a:pt x="108" y="121"/>
                  </a:cubicBezTo>
                  <a:cubicBezTo>
                    <a:pt x="121" y="121"/>
                    <a:pt x="133" y="116"/>
                    <a:pt x="142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56" y="116"/>
                    <a:pt x="167" y="121"/>
                    <a:pt x="180" y="121"/>
                  </a:cubicBezTo>
                  <a:cubicBezTo>
                    <a:pt x="193" y="121"/>
                    <a:pt x="204" y="116"/>
                    <a:pt x="214" y="109"/>
                  </a:cubicBezTo>
                  <a:cubicBezTo>
                    <a:pt x="217" y="106"/>
                    <a:pt x="220" y="103"/>
                    <a:pt x="223" y="99"/>
                  </a:cubicBezTo>
                  <a:cubicBezTo>
                    <a:pt x="225" y="101"/>
                    <a:pt x="228" y="103"/>
                    <a:pt x="230" y="104"/>
                  </a:cubicBezTo>
                  <a:cubicBezTo>
                    <a:pt x="235" y="107"/>
                    <a:pt x="240" y="109"/>
                    <a:pt x="246" y="109"/>
                  </a:cubicBezTo>
                  <a:cubicBezTo>
                    <a:pt x="248" y="109"/>
                    <a:pt x="250" y="108"/>
                    <a:pt x="252" y="108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08"/>
                    <a:pt x="40" y="109"/>
                    <a:pt x="42" y="109"/>
                  </a:cubicBezTo>
                  <a:close/>
                  <a:moveTo>
                    <a:pt x="83" y="12"/>
                  </a:moveTo>
                  <a:cubicBezTo>
                    <a:pt x="138" y="12"/>
                    <a:pt x="138" y="12"/>
                    <a:pt x="138" y="12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74" y="48"/>
                    <a:pt x="74" y="48"/>
                    <a:pt x="74" y="48"/>
                  </a:cubicBezTo>
                  <a:lnTo>
                    <a:pt x="83" y="12"/>
                  </a:lnTo>
                  <a:close/>
                  <a:moveTo>
                    <a:pt x="72" y="60"/>
                  </a:moveTo>
                  <a:cubicBezTo>
                    <a:pt x="138" y="60"/>
                    <a:pt x="138" y="60"/>
                    <a:pt x="138" y="60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96"/>
                    <a:pt x="137" y="96"/>
                    <a:pt x="137" y="97"/>
                  </a:cubicBezTo>
                  <a:cubicBezTo>
                    <a:pt x="130" y="104"/>
                    <a:pt x="119" y="109"/>
                    <a:pt x="108" y="109"/>
                  </a:cubicBezTo>
                  <a:cubicBezTo>
                    <a:pt x="98" y="109"/>
                    <a:pt x="87" y="104"/>
                    <a:pt x="79" y="97"/>
                  </a:cubicBezTo>
                  <a:cubicBezTo>
                    <a:pt x="76" y="94"/>
                    <a:pt x="74" y="92"/>
                    <a:pt x="72" y="89"/>
                  </a:cubicBezTo>
                  <a:cubicBezTo>
                    <a:pt x="72" y="85"/>
                    <a:pt x="72" y="85"/>
                    <a:pt x="72" y="85"/>
                  </a:cubicBezTo>
                  <a:lnTo>
                    <a:pt x="72" y="60"/>
                  </a:lnTo>
                  <a:close/>
                  <a:moveTo>
                    <a:pt x="34" y="12"/>
                  </a:moveTo>
                  <a:cubicBezTo>
                    <a:pt x="70" y="12"/>
                    <a:pt x="70" y="12"/>
                    <a:pt x="70" y="12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34" y="12"/>
                  </a:lnTo>
                  <a:close/>
                  <a:moveTo>
                    <a:pt x="12" y="67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7" y="90"/>
                    <a:pt x="55" y="92"/>
                    <a:pt x="52" y="94"/>
                  </a:cubicBezTo>
                  <a:cubicBezTo>
                    <a:pt x="49" y="96"/>
                    <a:pt x="46" y="97"/>
                    <a:pt x="42" y="97"/>
                  </a:cubicBezTo>
                  <a:cubicBezTo>
                    <a:pt x="39" y="97"/>
                    <a:pt x="36" y="96"/>
                    <a:pt x="33" y="95"/>
                  </a:cubicBezTo>
                  <a:cubicBezTo>
                    <a:pt x="32" y="95"/>
                    <a:pt x="32" y="95"/>
                    <a:pt x="31" y="94"/>
                  </a:cubicBezTo>
                  <a:cubicBezTo>
                    <a:pt x="30" y="94"/>
                    <a:pt x="30" y="94"/>
                    <a:pt x="29" y="94"/>
                  </a:cubicBezTo>
                  <a:cubicBezTo>
                    <a:pt x="19" y="89"/>
                    <a:pt x="12" y="79"/>
                    <a:pt x="12" y="67"/>
                  </a:cubicBezTo>
                  <a:close/>
                  <a:moveTo>
                    <a:pt x="264" y="283"/>
                  </a:moveTo>
                  <a:cubicBezTo>
                    <a:pt x="24" y="283"/>
                    <a:pt x="24" y="283"/>
                    <a:pt x="24" y="283"/>
                  </a:cubicBezTo>
                  <a:cubicBezTo>
                    <a:pt x="17" y="283"/>
                    <a:pt x="12" y="278"/>
                    <a:pt x="12" y="271"/>
                  </a:cubicBezTo>
                  <a:cubicBezTo>
                    <a:pt x="276" y="271"/>
                    <a:pt x="276" y="271"/>
                    <a:pt x="276" y="271"/>
                  </a:cubicBezTo>
                  <a:cubicBezTo>
                    <a:pt x="276" y="278"/>
                    <a:pt x="271" y="283"/>
                    <a:pt x="264" y="283"/>
                  </a:cubicBezTo>
                  <a:close/>
                  <a:moveTo>
                    <a:pt x="274" y="259"/>
                  </a:moveTo>
                  <a:cubicBezTo>
                    <a:pt x="14" y="259"/>
                    <a:pt x="14" y="259"/>
                    <a:pt x="14" y="259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0"/>
                    <a:pt x="255" y="210"/>
                    <a:pt x="255" y="210"/>
                  </a:cubicBezTo>
                  <a:lnTo>
                    <a:pt x="274" y="259"/>
                  </a:lnTo>
                  <a:close/>
                  <a:moveTo>
                    <a:pt x="259" y="94"/>
                  </a:moveTo>
                  <a:cubicBezTo>
                    <a:pt x="255" y="96"/>
                    <a:pt x="251" y="97"/>
                    <a:pt x="246" y="97"/>
                  </a:cubicBezTo>
                  <a:cubicBezTo>
                    <a:pt x="242" y="97"/>
                    <a:pt x="239" y="96"/>
                    <a:pt x="236" y="94"/>
                  </a:cubicBezTo>
                  <a:cubicBezTo>
                    <a:pt x="233" y="92"/>
                    <a:pt x="231" y="90"/>
                    <a:pt x="228" y="88"/>
                  </a:cubicBezTo>
                  <a:cubicBezTo>
                    <a:pt x="228" y="85"/>
                    <a:pt x="228" y="85"/>
                    <a:pt x="228" y="85"/>
                  </a:cubicBezTo>
                  <a:cubicBezTo>
                    <a:pt x="228" y="60"/>
                    <a:pt x="228" y="60"/>
                    <a:pt x="228" y="60"/>
                  </a:cubicBezTo>
                  <a:cubicBezTo>
                    <a:pt x="276" y="60"/>
                    <a:pt x="276" y="60"/>
                    <a:pt x="276" y="60"/>
                  </a:cubicBezTo>
                  <a:cubicBezTo>
                    <a:pt x="276" y="67"/>
                    <a:pt x="276" y="67"/>
                    <a:pt x="276" y="67"/>
                  </a:cubicBezTo>
                  <a:cubicBezTo>
                    <a:pt x="276" y="79"/>
                    <a:pt x="269" y="89"/>
                    <a:pt x="25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71"/>
          <p:cNvGrpSpPr>
            <a:grpSpLocks noChangeAspect="1"/>
          </p:cNvGrpSpPr>
          <p:nvPr/>
        </p:nvGrpSpPr>
        <p:grpSpPr bwMode="auto">
          <a:xfrm>
            <a:off x="6513263" y="3814498"/>
            <a:ext cx="472120" cy="807722"/>
            <a:chOff x="6627" y="439"/>
            <a:chExt cx="249" cy="426"/>
          </a:xfrm>
          <a:solidFill>
            <a:schemeClr val="bg1"/>
          </a:solidFill>
        </p:grpSpPr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6707" y="571"/>
              <a:ext cx="91" cy="165"/>
            </a:xfrm>
            <a:custGeom>
              <a:avLst/>
              <a:gdLst>
                <a:gd name="T0" fmla="*/ 30 w 61"/>
                <a:gd name="T1" fmla="*/ 112 h 112"/>
                <a:gd name="T2" fmla="*/ 0 w 61"/>
                <a:gd name="T3" fmla="*/ 81 h 112"/>
                <a:gd name="T4" fmla="*/ 6 w 61"/>
                <a:gd name="T5" fmla="*/ 75 h 112"/>
                <a:gd name="T6" fmla="*/ 12 w 61"/>
                <a:gd name="T7" fmla="*/ 81 h 112"/>
                <a:gd name="T8" fmla="*/ 30 w 61"/>
                <a:gd name="T9" fmla="*/ 100 h 112"/>
                <a:gd name="T10" fmla="*/ 49 w 61"/>
                <a:gd name="T11" fmla="*/ 81 h 112"/>
                <a:gd name="T12" fmla="*/ 30 w 61"/>
                <a:gd name="T13" fmla="*/ 62 h 112"/>
                <a:gd name="T14" fmla="*/ 0 w 61"/>
                <a:gd name="T15" fmla="*/ 31 h 112"/>
                <a:gd name="T16" fmla="*/ 30 w 61"/>
                <a:gd name="T17" fmla="*/ 0 h 112"/>
                <a:gd name="T18" fmla="*/ 61 w 61"/>
                <a:gd name="T19" fmla="*/ 31 h 112"/>
                <a:gd name="T20" fmla="*/ 55 w 61"/>
                <a:gd name="T21" fmla="*/ 37 h 112"/>
                <a:gd name="T22" fmla="*/ 49 w 61"/>
                <a:gd name="T23" fmla="*/ 31 h 112"/>
                <a:gd name="T24" fmla="*/ 30 w 61"/>
                <a:gd name="T25" fmla="*/ 12 h 112"/>
                <a:gd name="T26" fmla="*/ 12 w 61"/>
                <a:gd name="T27" fmla="*/ 31 h 112"/>
                <a:gd name="T28" fmla="*/ 30 w 61"/>
                <a:gd name="T29" fmla="*/ 50 h 112"/>
                <a:gd name="T30" fmla="*/ 61 w 61"/>
                <a:gd name="T31" fmla="*/ 81 h 112"/>
                <a:gd name="T32" fmla="*/ 30 w 61"/>
                <a:gd name="T3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112">
                  <a:moveTo>
                    <a:pt x="30" y="112"/>
                  </a:moveTo>
                  <a:cubicBezTo>
                    <a:pt x="13" y="112"/>
                    <a:pt x="0" y="98"/>
                    <a:pt x="0" y="81"/>
                  </a:cubicBezTo>
                  <a:cubicBezTo>
                    <a:pt x="0" y="77"/>
                    <a:pt x="2" y="75"/>
                    <a:pt x="6" y="75"/>
                  </a:cubicBezTo>
                  <a:cubicBezTo>
                    <a:pt x="9" y="75"/>
                    <a:pt x="12" y="77"/>
                    <a:pt x="12" y="81"/>
                  </a:cubicBezTo>
                  <a:cubicBezTo>
                    <a:pt x="12" y="91"/>
                    <a:pt x="20" y="100"/>
                    <a:pt x="30" y="100"/>
                  </a:cubicBezTo>
                  <a:cubicBezTo>
                    <a:pt x="41" y="100"/>
                    <a:pt x="49" y="91"/>
                    <a:pt x="49" y="81"/>
                  </a:cubicBezTo>
                  <a:cubicBezTo>
                    <a:pt x="49" y="70"/>
                    <a:pt x="41" y="62"/>
                    <a:pt x="30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34"/>
                    <a:pt x="59" y="37"/>
                    <a:pt x="55" y="37"/>
                  </a:cubicBezTo>
                  <a:cubicBezTo>
                    <a:pt x="52" y="37"/>
                    <a:pt x="49" y="34"/>
                    <a:pt x="49" y="31"/>
                  </a:cubicBezTo>
                  <a:cubicBezTo>
                    <a:pt x="49" y="21"/>
                    <a:pt x="41" y="12"/>
                    <a:pt x="30" y="12"/>
                  </a:cubicBezTo>
                  <a:cubicBezTo>
                    <a:pt x="20" y="12"/>
                    <a:pt x="12" y="21"/>
                    <a:pt x="12" y="31"/>
                  </a:cubicBezTo>
                  <a:cubicBezTo>
                    <a:pt x="12" y="41"/>
                    <a:pt x="20" y="50"/>
                    <a:pt x="30" y="50"/>
                  </a:cubicBezTo>
                  <a:cubicBezTo>
                    <a:pt x="47" y="50"/>
                    <a:pt x="61" y="64"/>
                    <a:pt x="61" y="81"/>
                  </a:cubicBezTo>
                  <a:cubicBezTo>
                    <a:pt x="61" y="98"/>
                    <a:pt x="47" y="112"/>
                    <a:pt x="30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6743" y="719"/>
              <a:ext cx="18" cy="41"/>
            </a:xfrm>
            <a:custGeom>
              <a:avLst/>
              <a:gdLst>
                <a:gd name="T0" fmla="*/ 6 w 12"/>
                <a:gd name="T1" fmla="*/ 28 h 28"/>
                <a:gd name="T2" fmla="*/ 0 w 12"/>
                <a:gd name="T3" fmla="*/ 22 h 28"/>
                <a:gd name="T4" fmla="*/ 0 w 12"/>
                <a:gd name="T5" fmla="*/ 6 h 28"/>
                <a:gd name="T6" fmla="*/ 6 w 12"/>
                <a:gd name="T7" fmla="*/ 0 h 28"/>
                <a:gd name="T8" fmla="*/ 12 w 12"/>
                <a:gd name="T9" fmla="*/ 6 h 28"/>
                <a:gd name="T10" fmla="*/ 12 w 12"/>
                <a:gd name="T11" fmla="*/ 22 h 28"/>
                <a:gd name="T12" fmla="*/ 6 w 12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6743" y="547"/>
              <a:ext cx="18" cy="41"/>
            </a:xfrm>
            <a:custGeom>
              <a:avLst/>
              <a:gdLst>
                <a:gd name="T0" fmla="*/ 6 w 12"/>
                <a:gd name="T1" fmla="*/ 28 h 28"/>
                <a:gd name="T2" fmla="*/ 0 w 12"/>
                <a:gd name="T3" fmla="*/ 22 h 28"/>
                <a:gd name="T4" fmla="*/ 0 w 12"/>
                <a:gd name="T5" fmla="*/ 6 h 28"/>
                <a:gd name="T6" fmla="*/ 6 w 12"/>
                <a:gd name="T7" fmla="*/ 0 h 28"/>
                <a:gd name="T8" fmla="*/ 12 w 12"/>
                <a:gd name="T9" fmla="*/ 6 h 28"/>
                <a:gd name="T10" fmla="*/ 12 w 12"/>
                <a:gd name="T11" fmla="*/ 22 h 28"/>
                <a:gd name="T12" fmla="*/ 6 w 12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3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75"/>
            <p:cNvSpPr>
              <a:spLocks noEditPoints="1"/>
            </p:cNvSpPr>
            <p:nvPr/>
          </p:nvSpPr>
          <p:spPr bwMode="auto">
            <a:xfrm>
              <a:off x="6627" y="439"/>
              <a:ext cx="249" cy="426"/>
            </a:xfrm>
            <a:custGeom>
              <a:avLst/>
              <a:gdLst>
                <a:gd name="T0" fmla="*/ 138 w 168"/>
                <a:gd name="T1" fmla="*/ 288 h 288"/>
                <a:gd name="T2" fmla="*/ 30 w 168"/>
                <a:gd name="T3" fmla="*/ 288 h 288"/>
                <a:gd name="T4" fmla="*/ 0 w 168"/>
                <a:gd name="T5" fmla="*/ 258 h 288"/>
                <a:gd name="T6" fmla="*/ 0 w 168"/>
                <a:gd name="T7" fmla="*/ 30 h 288"/>
                <a:gd name="T8" fmla="*/ 30 w 168"/>
                <a:gd name="T9" fmla="*/ 0 h 288"/>
                <a:gd name="T10" fmla="*/ 138 w 168"/>
                <a:gd name="T11" fmla="*/ 0 h 288"/>
                <a:gd name="T12" fmla="*/ 168 w 168"/>
                <a:gd name="T13" fmla="*/ 30 h 288"/>
                <a:gd name="T14" fmla="*/ 168 w 168"/>
                <a:gd name="T15" fmla="*/ 258 h 288"/>
                <a:gd name="T16" fmla="*/ 138 w 168"/>
                <a:gd name="T17" fmla="*/ 288 h 288"/>
                <a:gd name="T18" fmla="*/ 30 w 168"/>
                <a:gd name="T19" fmla="*/ 12 h 288"/>
                <a:gd name="T20" fmla="*/ 12 w 168"/>
                <a:gd name="T21" fmla="*/ 30 h 288"/>
                <a:gd name="T22" fmla="*/ 12 w 168"/>
                <a:gd name="T23" fmla="*/ 258 h 288"/>
                <a:gd name="T24" fmla="*/ 30 w 168"/>
                <a:gd name="T25" fmla="*/ 276 h 288"/>
                <a:gd name="T26" fmla="*/ 138 w 168"/>
                <a:gd name="T27" fmla="*/ 276 h 288"/>
                <a:gd name="T28" fmla="*/ 156 w 168"/>
                <a:gd name="T29" fmla="*/ 258 h 288"/>
                <a:gd name="T30" fmla="*/ 156 w 168"/>
                <a:gd name="T31" fmla="*/ 30 h 288"/>
                <a:gd name="T32" fmla="*/ 138 w 168"/>
                <a:gd name="T33" fmla="*/ 12 h 288"/>
                <a:gd name="T34" fmla="*/ 30 w 168"/>
                <a:gd name="T35" fmla="*/ 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88">
                  <a:moveTo>
                    <a:pt x="138" y="288"/>
                  </a:moveTo>
                  <a:cubicBezTo>
                    <a:pt x="30" y="288"/>
                    <a:pt x="30" y="288"/>
                    <a:pt x="30" y="288"/>
                  </a:cubicBezTo>
                  <a:cubicBezTo>
                    <a:pt x="14" y="288"/>
                    <a:pt x="0" y="274"/>
                    <a:pt x="0" y="25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55" y="0"/>
                    <a:pt x="168" y="13"/>
                    <a:pt x="168" y="30"/>
                  </a:cubicBezTo>
                  <a:cubicBezTo>
                    <a:pt x="168" y="258"/>
                    <a:pt x="168" y="258"/>
                    <a:pt x="168" y="258"/>
                  </a:cubicBezTo>
                  <a:cubicBezTo>
                    <a:pt x="168" y="274"/>
                    <a:pt x="155" y="288"/>
                    <a:pt x="138" y="288"/>
                  </a:cubicBezTo>
                  <a:close/>
                  <a:moveTo>
                    <a:pt x="30" y="12"/>
                  </a:moveTo>
                  <a:cubicBezTo>
                    <a:pt x="21" y="12"/>
                    <a:pt x="12" y="20"/>
                    <a:pt x="12" y="30"/>
                  </a:cubicBezTo>
                  <a:cubicBezTo>
                    <a:pt x="12" y="258"/>
                    <a:pt x="12" y="258"/>
                    <a:pt x="12" y="258"/>
                  </a:cubicBezTo>
                  <a:cubicBezTo>
                    <a:pt x="12" y="268"/>
                    <a:pt x="21" y="276"/>
                    <a:pt x="30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8" y="276"/>
                    <a:pt x="156" y="268"/>
                    <a:pt x="156" y="25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20"/>
                    <a:pt x="148" y="12"/>
                    <a:pt x="138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6627" y="510"/>
              <a:ext cx="249" cy="18"/>
            </a:xfrm>
            <a:custGeom>
              <a:avLst/>
              <a:gdLst>
                <a:gd name="T0" fmla="*/ 162 w 168"/>
                <a:gd name="T1" fmla="*/ 12 h 12"/>
                <a:gd name="T2" fmla="*/ 6 w 168"/>
                <a:gd name="T3" fmla="*/ 12 h 12"/>
                <a:gd name="T4" fmla="*/ 0 w 168"/>
                <a:gd name="T5" fmla="*/ 6 h 12"/>
                <a:gd name="T6" fmla="*/ 6 w 168"/>
                <a:gd name="T7" fmla="*/ 0 h 12"/>
                <a:gd name="T8" fmla="*/ 162 w 168"/>
                <a:gd name="T9" fmla="*/ 0 h 12"/>
                <a:gd name="T10" fmla="*/ 168 w 168"/>
                <a:gd name="T11" fmla="*/ 6 h 12"/>
                <a:gd name="T12" fmla="*/ 162 w 16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2">
                  <a:moveTo>
                    <a:pt x="16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6" y="0"/>
                    <a:pt x="168" y="2"/>
                    <a:pt x="168" y="6"/>
                  </a:cubicBezTo>
                  <a:cubicBezTo>
                    <a:pt x="168" y="9"/>
                    <a:pt x="166" y="12"/>
                    <a:pt x="1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6627" y="776"/>
              <a:ext cx="249" cy="18"/>
            </a:xfrm>
            <a:custGeom>
              <a:avLst/>
              <a:gdLst>
                <a:gd name="T0" fmla="*/ 162 w 168"/>
                <a:gd name="T1" fmla="*/ 12 h 12"/>
                <a:gd name="T2" fmla="*/ 6 w 168"/>
                <a:gd name="T3" fmla="*/ 12 h 12"/>
                <a:gd name="T4" fmla="*/ 0 w 168"/>
                <a:gd name="T5" fmla="*/ 6 h 12"/>
                <a:gd name="T6" fmla="*/ 6 w 168"/>
                <a:gd name="T7" fmla="*/ 0 h 12"/>
                <a:gd name="T8" fmla="*/ 162 w 168"/>
                <a:gd name="T9" fmla="*/ 0 h 12"/>
                <a:gd name="T10" fmla="*/ 168 w 168"/>
                <a:gd name="T11" fmla="*/ 6 h 12"/>
                <a:gd name="T12" fmla="*/ 162 w 16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2">
                  <a:moveTo>
                    <a:pt x="16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6" y="0"/>
                    <a:pt x="168" y="2"/>
                    <a:pt x="168" y="6"/>
                  </a:cubicBezTo>
                  <a:cubicBezTo>
                    <a:pt x="168" y="9"/>
                    <a:pt x="166" y="12"/>
                    <a:pt x="1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78"/>
            <p:cNvSpPr>
              <a:spLocks noEditPoints="1"/>
            </p:cNvSpPr>
            <p:nvPr/>
          </p:nvSpPr>
          <p:spPr bwMode="auto">
            <a:xfrm>
              <a:off x="6734" y="803"/>
              <a:ext cx="36" cy="36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12 h 24"/>
                <a:gd name="T12" fmla="*/ 12 w 24"/>
                <a:gd name="T13" fmla="*/ 12 h 24"/>
                <a:gd name="T14" fmla="*/ 18 w 24"/>
                <a:gd name="T15" fmla="*/ 12 h 24"/>
                <a:gd name="T16" fmla="*/ 12 w 24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30184" y="3814645"/>
            <a:ext cx="673103" cy="807467"/>
            <a:chOff x="8260081" y="3705295"/>
            <a:chExt cx="563563" cy="676061"/>
          </a:xfrm>
        </p:grpSpPr>
        <p:grpSp>
          <p:nvGrpSpPr>
            <p:cNvPr id="64" name="Group 13"/>
            <p:cNvGrpSpPr>
              <a:grpSpLocks noChangeAspect="1"/>
            </p:cNvGrpSpPr>
            <p:nvPr/>
          </p:nvGrpSpPr>
          <p:grpSpPr bwMode="auto">
            <a:xfrm>
              <a:off x="8260081" y="3705295"/>
              <a:ext cx="563563" cy="476250"/>
              <a:chOff x="1405" y="482"/>
              <a:chExt cx="355" cy="300"/>
            </a:xfrm>
            <a:solidFill>
              <a:schemeClr val="bg1"/>
            </a:solidFill>
          </p:grpSpPr>
          <p:sp>
            <p:nvSpPr>
              <p:cNvPr id="66" name="Freeform 15"/>
              <p:cNvSpPr>
                <a:spLocks/>
              </p:cNvSpPr>
              <p:nvPr/>
            </p:nvSpPr>
            <p:spPr bwMode="auto">
              <a:xfrm>
                <a:off x="1458" y="535"/>
                <a:ext cx="248" cy="196"/>
              </a:xfrm>
              <a:custGeom>
                <a:avLst/>
                <a:gdLst>
                  <a:gd name="T0" fmla="*/ 150 w 168"/>
                  <a:gd name="T1" fmla="*/ 131 h 132"/>
                  <a:gd name="T2" fmla="*/ 147 w 168"/>
                  <a:gd name="T3" fmla="*/ 130 h 132"/>
                  <a:gd name="T4" fmla="*/ 145 w 168"/>
                  <a:gd name="T5" fmla="*/ 122 h 132"/>
                  <a:gd name="T6" fmla="*/ 156 w 168"/>
                  <a:gd name="T7" fmla="*/ 84 h 132"/>
                  <a:gd name="T8" fmla="*/ 84 w 168"/>
                  <a:gd name="T9" fmla="*/ 12 h 132"/>
                  <a:gd name="T10" fmla="*/ 12 w 168"/>
                  <a:gd name="T11" fmla="*/ 84 h 132"/>
                  <a:gd name="T12" fmla="*/ 23 w 168"/>
                  <a:gd name="T13" fmla="*/ 122 h 132"/>
                  <a:gd name="T14" fmla="*/ 21 w 168"/>
                  <a:gd name="T15" fmla="*/ 130 h 132"/>
                  <a:gd name="T16" fmla="*/ 13 w 168"/>
                  <a:gd name="T17" fmla="*/ 128 h 132"/>
                  <a:gd name="T18" fmla="*/ 0 w 168"/>
                  <a:gd name="T19" fmla="*/ 84 h 132"/>
                  <a:gd name="T20" fmla="*/ 84 w 168"/>
                  <a:gd name="T21" fmla="*/ 0 h 132"/>
                  <a:gd name="T22" fmla="*/ 168 w 168"/>
                  <a:gd name="T23" fmla="*/ 84 h 132"/>
                  <a:gd name="T24" fmla="*/ 156 w 168"/>
                  <a:gd name="T25" fmla="*/ 129 h 132"/>
                  <a:gd name="T26" fmla="*/ 150 w 168"/>
                  <a:gd name="T27" fmla="*/ 13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132">
                    <a:moveTo>
                      <a:pt x="150" y="131"/>
                    </a:moveTo>
                    <a:cubicBezTo>
                      <a:pt x="149" y="131"/>
                      <a:pt x="148" y="131"/>
                      <a:pt x="147" y="130"/>
                    </a:cubicBezTo>
                    <a:cubicBezTo>
                      <a:pt x="144" y="129"/>
                      <a:pt x="144" y="125"/>
                      <a:pt x="145" y="122"/>
                    </a:cubicBezTo>
                    <a:cubicBezTo>
                      <a:pt x="153" y="111"/>
                      <a:pt x="156" y="97"/>
                      <a:pt x="156" y="84"/>
                    </a:cubicBezTo>
                    <a:cubicBezTo>
                      <a:pt x="156" y="44"/>
                      <a:pt x="124" y="12"/>
                      <a:pt x="84" y="12"/>
                    </a:cubicBezTo>
                    <a:cubicBezTo>
                      <a:pt x="45" y="12"/>
                      <a:pt x="12" y="44"/>
                      <a:pt x="12" y="84"/>
                    </a:cubicBezTo>
                    <a:cubicBezTo>
                      <a:pt x="12" y="97"/>
                      <a:pt x="16" y="111"/>
                      <a:pt x="23" y="122"/>
                    </a:cubicBezTo>
                    <a:cubicBezTo>
                      <a:pt x="25" y="125"/>
                      <a:pt x="24" y="129"/>
                      <a:pt x="21" y="130"/>
                    </a:cubicBezTo>
                    <a:cubicBezTo>
                      <a:pt x="19" y="132"/>
                      <a:pt x="15" y="131"/>
                      <a:pt x="13" y="128"/>
                    </a:cubicBezTo>
                    <a:cubicBezTo>
                      <a:pt x="5" y="115"/>
                      <a:pt x="0" y="100"/>
                      <a:pt x="0" y="84"/>
                    </a:cubicBezTo>
                    <a:cubicBezTo>
                      <a:pt x="0" y="38"/>
                      <a:pt x="38" y="0"/>
                      <a:pt x="84" y="0"/>
                    </a:cubicBezTo>
                    <a:cubicBezTo>
                      <a:pt x="131" y="0"/>
                      <a:pt x="168" y="38"/>
                      <a:pt x="168" y="84"/>
                    </a:cubicBezTo>
                    <a:cubicBezTo>
                      <a:pt x="168" y="100"/>
                      <a:pt x="164" y="115"/>
                      <a:pt x="156" y="129"/>
                    </a:cubicBezTo>
                    <a:cubicBezTo>
                      <a:pt x="154" y="130"/>
                      <a:pt x="152" y="131"/>
                      <a:pt x="150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67" name="Freeform 16"/>
              <p:cNvSpPr>
                <a:spLocks/>
              </p:cNvSpPr>
              <p:nvPr/>
            </p:nvSpPr>
            <p:spPr bwMode="auto">
              <a:xfrm>
                <a:off x="1405" y="482"/>
                <a:ext cx="355" cy="300"/>
              </a:xfrm>
              <a:custGeom>
                <a:avLst/>
                <a:gdLst>
                  <a:gd name="T0" fmla="*/ 36 w 240"/>
                  <a:gd name="T1" fmla="*/ 203 h 203"/>
                  <a:gd name="T2" fmla="*/ 32 w 240"/>
                  <a:gd name="T3" fmla="*/ 201 h 203"/>
                  <a:gd name="T4" fmla="*/ 0 w 240"/>
                  <a:gd name="T5" fmla="*/ 120 h 203"/>
                  <a:gd name="T6" fmla="*/ 120 w 240"/>
                  <a:gd name="T7" fmla="*/ 0 h 203"/>
                  <a:gd name="T8" fmla="*/ 240 w 240"/>
                  <a:gd name="T9" fmla="*/ 120 h 203"/>
                  <a:gd name="T10" fmla="*/ 209 w 240"/>
                  <a:gd name="T11" fmla="*/ 201 h 203"/>
                  <a:gd name="T12" fmla="*/ 201 w 240"/>
                  <a:gd name="T13" fmla="*/ 201 h 203"/>
                  <a:gd name="T14" fmla="*/ 200 w 240"/>
                  <a:gd name="T15" fmla="*/ 193 h 203"/>
                  <a:gd name="T16" fmla="*/ 228 w 240"/>
                  <a:gd name="T17" fmla="*/ 120 h 203"/>
                  <a:gd name="T18" fmla="*/ 120 w 240"/>
                  <a:gd name="T19" fmla="*/ 12 h 203"/>
                  <a:gd name="T20" fmla="*/ 12 w 240"/>
                  <a:gd name="T21" fmla="*/ 120 h 203"/>
                  <a:gd name="T22" fmla="*/ 41 w 240"/>
                  <a:gd name="T23" fmla="*/ 193 h 203"/>
                  <a:gd name="T24" fmla="*/ 41 w 240"/>
                  <a:gd name="T25" fmla="*/ 201 h 203"/>
                  <a:gd name="T26" fmla="*/ 36 w 240"/>
                  <a:gd name="T2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03">
                    <a:moveTo>
                      <a:pt x="36" y="203"/>
                    </a:moveTo>
                    <a:cubicBezTo>
                      <a:pt x="35" y="203"/>
                      <a:pt x="33" y="202"/>
                      <a:pt x="32" y="201"/>
                    </a:cubicBezTo>
                    <a:cubicBezTo>
                      <a:pt x="12" y="179"/>
                      <a:pt x="0" y="150"/>
                      <a:pt x="0" y="120"/>
                    </a:cubicBezTo>
                    <a:cubicBezTo>
                      <a:pt x="0" y="54"/>
                      <a:pt x="54" y="0"/>
                      <a:pt x="120" y="0"/>
                    </a:cubicBezTo>
                    <a:cubicBezTo>
                      <a:pt x="187" y="0"/>
                      <a:pt x="240" y="54"/>
                      <a:pt x="240" y="120"/>
                    </a:cubicBezTo>
                    <a:cubicBezTo>
                      <a:pt x="240" y="150"/>
                      <a:pt x="229" y="179"/>
                      <a:pt x="209" y="201"/>
                    </a:cubicBezTo>
                    <a:cubicBezTo>
                      <a:pt x="207" y="203"/>
                      <a:pt x="203" y="203"/>
                      <a:pt x="201" y="201"/>
                    </a:cubicBezTo>
                    <a:cubicBezTo>
                      <a:pt x="198" y="199"/>
                      <a:pt x="198" y="195"/>
                      <a:pt x="200" y="193"/>
                    </a:cubicBezTo>
                    <a:cubicBezTo>
                      <a:pt x="218" y="173"/>
                      <a:pt x="228" y="147"/>
                      <a:pt x="228" y="120"/>
                    </a:cubicBezTo>
                    <a:cubicBezTo>
                      <a:pt x="228" y="60"/>
                      <a:pt x="180" y="12"/>
                      <a:pt x="120" y="12"/>
                    </a:cubicBezTo>
                    <a:cubicBezTo>
                      <a:pt x="61" y="12"/>
                      <a:pt x="12" y="60"/>
                      <a:pt x="12" y="120"/>
                    </a:cubicBezTo>
                    <a:cubicBezTo>
                      <a:pt x="12" y="147"/>
                      <a:pt x="23" y="173"/>
                      <a:pt x="41" y="193"/>
                    </a:cubicBezTo>
                    <a:cubicBezTo>
                      <a:pt x="43" y="195"/>
                      <a:pt x="43" y="199"/>
                      <a:pt x="41" y="201"/>
                    </a:cubicBezTo>
                    <a:cubicBezTo>
                      <a:pt x="39" y="202"/>
                      <a:pt x="38" y="203"/>
                      <a:pt x="36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sp>
          <p:nvSpPr>
            <p:cNvPr id="69" name="Freeform 99"/>
            <p:cNvSpPr>
              <a:spLocks noEditPoints="1"/>
            </p:cNvSpPr>
            <p:nvPr/>
          </p:nvSpPr>
          <p:spPr bwMode="auto">
            <a:xfrm>
              <a:off x="8455429" y="3887644"/>
              <a:ext cx="174625" cy="17462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2" y="16"/>
                    <a:pt x="72" y="36"/>
                  </a:cubicBezTo>
                  <a:cubicBezTo>
                    <a:pt x="72" y="56"/>
                    <a:pt x="55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2" y="12"/>
                    <a:pt x="12" y="23"/>
                    <a:pt x="12" y="36"/>
                  </a:cubicBezTo>
                  <a:cubicBezTo>
                    <a:pt x="12" y="49"/>
                    <a:pt x="22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70" name="Freeform 100"/>
            <p:cNvSpPr>
              <a:spLocks noEditPoints="1"/>
            </p:cNvSpPr>
            <p:nvPr/>
          </p:nvSpPr>
          <p:spPr bwMode="auto">
            <a:xfrm>
              <a:off x="8455429" y="4090844"/>
              <a:ext cx="174625" cy="290512"/>
            </a:xfrm>
            <a:custGeom>
              <a:avLst/>
              <a:gdLst>
                <a:gd name="T0" fmla="*/ 66 w 72"/>
                <a:gd name="T1" fmla="*/ 120 h 120"/>
                <a:gd name="T2" fmla="*/ 6 w 72"/>
                <a:gd name="T3" fmla="*/ 120 h 120"/>
                <a:gd name="T4" fmla="*/ 0 w 72"/>
                <a:gd name="T5" fmla="*/ 114 h 120"/>
                <a:gd name="T6" fmla="*/ 0 w 72"/>
                <a:gd name="T7" fmla="*/ 36 h 120"/>
                <a:gd name="T8" fmla="*/ 36 w 72"/>
                <a:gd name="T9" fmla="*/ 0 h 120"/>
                <a:gd name="T10" fmla="*/ 72 w 72"/>
                <a:gd name="T11" fmla="*/ 36 h 120"/>
                <a:gd name="T12" fmla="*/ 72 w 72"/>
                <a:gd name="T13" fmla="*/ 114 h 120"/>
                <a:gd name="T14" fmla="*/ 66 w 72"/>
                <a:gd name="T15" fmla="*/ 120 h 120"/>
                <a:gd name="T16" fmla="*/ 12 w 72"/>
                <a:gd name="T17" fmla="*/ 108 h 120"/>
                <a:gd name="T18" fmla="*/ 60 w 72"/>
                <a:gd name="T19" fmla="*/ 108 h 120"/>
                <a:gd name="T20" fmla="*/ 60 w 72"/>
                <a:gd name="T21" fmla="*/ 36 h 120"/>
                <a:gd name="T22" fmla="*/ 36 w 72"/>
                <a:gd name="T23" fmla="*/ 12 h 120"/>
                <a:gd name="T24" fmla="*/ 12 w 72"/>
                <a:gd name="T25" fmla="*/ 36 h 120"/>
                <a:gd name="T26" fmla="*/ 12 w 72"/>
                <a:gd name="T27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20">
                  <a:moveTo>
                    <a:pt x="66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2" y="120"/>
                    <a:pt x="0" y="117"/>
                    <a:pt x="0" y="1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2" y="16"/>
                    <a:pt x="72" y="3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69" y="120"/>
                    <a:pt x="66" y="120"/>
                  </a:cubicBezTo>
                  <a:close/>
                  <a:moveTo>
                    <a:pt x="12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ubicBezTo>
                    <a:pt x="22" y="12"/>
                    <a:pt x="12" y="23"/>
                    <a:pt x="12" y="36"/>
                  </a:cubicBezTo>
                  <a:lnTo>
                    <a:pt x="12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</p:grpSp>
      <p:grpSp>
        <p:nvGrpSpPr>
          <p:cNvPr id="71" name="Group 183"/>
          <p:cNvGrpSpPr>
            <a:grpSpLocks noChangeAspect="1"/>
          </p:cNvGrpSpPr>
          <p:nvPr/>
        </p:nvGrpSpPr>
        <p:grpSpPr bwMode="auto">
          <a:xfrm>
            <a:off x="10204704" y="3812291"/>
            <a:ext cx="807723" cy="811515"/>
            <a:chOff x="6539" y="436"/>
            <a:chExt cx="426" cy="428"/>
          </a:xfrm>
          <a:solidFill>
            <a:schemeClr val="bg1"/>
          </a:solidFill>
        </p:grpSpPr>
        <p:sp>
          <p:nvSpPr>
            <p:cNvPr id="72" name="Freeform 184"/>
            <p:cNvSpPr>
              <a:spLocks noEditPoints="1"/>
            </p:cNvSpPr>
            <p:nvPr/>
          </p:nvSpPr>
          <p:spPr bwMode="auto">
            <a:xfrm>
              <a:off x="6539" y="436"/>
              <a:ext cx="355" cy="160"/>
            </a:xfrm>
            <a:custGeom>
              <a:avLst/>
              <a:gdLst>
                <a:gd name="T0" fmla="*/ 120 w 240"/>
                <a:gd name="T1" fmla="*/ 108 h 108"/>
                <a:gd name="T2" fmla="*/ 0 w 240"/>
                <a:gd name="T3" fmla="*/ 54 h 108"/>
                <a:gd name="T4" fmla="*/ 120 w 240"/>
                <a:gd name="T5" fmla="*/ 0 h 108"/>
                <a:gd name="T6" fmla="*/ 240 w 240"/>
                <a:gd name="T7" fmla="*/ 54 h 108"/>
                <a:gd name="T8" fmla="*/ 120 w 240"/>
                <a:gd name="T9" fmla="*/ 108 h 108"/>
                <a:gd name="T10" fmla="*/ 120 w 240"/>
                <a:gd name="T11" fmla="*/ 12 h 108"/>
                <a:gd name="T12" fmla="*/ 12 w 240"/>
                <a:gd name="T13" fmla="*/ 54 h 108"/>
                <a:gd name="T14" fmla="*/ 120 w 240"/>
                <a:gd name="T15" fmla="*/ 96 h 108"/>
                <a:gd name="T16" fmla="*/ 228 w 240"/>
                <a:gd name="T17" fmla="*/ 54 h 108"/>
                <a:gd name="T18" fmla="*/ 120 w 240"/>
                <a:gd name="T1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108">
                  <a:moveTo>
                    <a:pt x="120" y="108"/>
                  </a:moveTo>
                  <a:cubicBezTo>
                    <a:pt x="53" y="108"/>
                    <a:pt x="0" y="85"/>
                    <a:pt x="0" y="54"/>
                  </a:cubicBezTo>
                  <a:cubicBezTo>
                    <a:pt x="0" y="24"/>
                    <a:pt x="53" y="0"/>
                    <a:pt x="120" y="0"/>
                  </a:cubicBezTo>
                  <a:cubicBezTo>
                    <a:pt x="188" y="0"/>
                    <a:pt x="240" y="24"/>
                    <a:pt x="240" y="54"/>
                  </a:cubicBezTo>
                  <a:cubicBezTo>
                    <a:pt x="240" y="85"/>
                    <a:pt x="188" y="108"/>
                    <a:pt x="120" y="108"/>
                  </a:cubicBezTo>
                  <a:close/>
                  <a:moveTo>
                    <a:pt x="120" y="12"/>
                  </a:moveTo>
                  <a:cubicBezTo>
                    <a:pt x="57" y="12"/>
                    <a:pt x="12" y="35"/>
                    <a:pt x="12" y="54"/>
                  </a:cubicBezTo>
                  <a:cubicBezTo>
                    <a:pt x="12" y="74"/>
                    <a:pt x="57" y="96"/>
                    <a:pt x="120" y="96"/>
                  </a:cubicBezTo>
                  <a:cubicBezTo>
                    <a:pt x="184" y="96"/>
                    <a:pt x="228" y="74"/>
                    <a:pt x="228" y="54"/>
                  </a:cubicBezTo>
                  <a:cubicBezTo>
                    <a:pt x="228" y="35"/>
                    <a:pt x="184" y="12"/>
                    <a:pt x="1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2"/>
                </a:solidFill>
              </a:endParaRPr>
            </a:p>
          </p:txBody>
        </p:sp>
        <p:sp>
          <p:nvSpPr>
            <p:cNvPr id="73" name="Freeform 185"/>
            <p:cNvSpPr>
              <a:spLocks/>
            </p:cNvSpPr>
            <p:nvPr/>
          </p:nvSpPr>
          <p:spPr bwMode="auto">
            <a:xfrm>
              <a:off x="6539" y="579"/>
              <a:ext cx="187" cy="88"/>
            </a:xfrm>
            <a:custGeom>
              <a:avLst/>
              <a:gdLst>
                <a:gd name="T0" fmla="*/ 120 w 126"/>
                <a:gd name="T1" fmla="*/ 60 h 60"/>
                <a:gd name="T2" fmla="*/ 0 w 126"/>
                <a:gd name="T3" fmla="*/ 6 h 60"/>
                <a:gd name="T4" fmla="*/ 6 w 126"/>
                <a:gd name="T5" fmla="*/ 0 h 60"/>
                <a:gd name="T6" fmla="*/ 12 w 126"/>
                <a:gd name="T7" fmla="*/ 6 h 60"/>
                <a:gd name="T8" fmla="*/ 120 w 126"/>
                <a:gd name="T9" fmla="*/ 48 h 60"/>
                <a:gd name="T10" fmla="*/ 126 w 126"/>
                <a:gd name="T11" fmla="*/ 54 h 60"/>
                <a:gd name="T12" fmla="*/ 120 w 126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60">
                  <a:moveTo>
                    <a:pt x="120" y="60"/>
                  </a:moveTo>
                  <a:cubicBezTo>
                    <a:pt x="53" y="60"/>
                    <a:pt x="0" y="37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6"/>
                    <a:pt x="57" y="48"/>
                    <a:pt x="120" y="48"/>
                  </a:cubicBezTo>
                  <a:cubicBezTo>
                    <a:pt x="124" y="48"/>
                    <a:pt x="126" y="51"/>
                    <a:pt x="126" y="54"/>
                  </a:cubicBezTo>
                  <a:cubicBezTo>
                    <a:pt x="126" y="58"/>
                    <a:pt x="124" y="6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2"/>
                </a:solidFill>
              </a:endParaRPr>
            </a:p>
          </p:txBody>
        </p:sp>
        <p:sp>
          <p:nvSpPr>
            <p:cNvPr id="74" name="Freeform 186"/>
            <p:cNvSpPr>
              <a:spLocks/>
            </p:cNvSpPr>
            <p:nvPr/>
          </p:nvSpPr>
          <p:spPr bwMode="auto">
            <a:xfrm>
              <a:off x="6539" y="658"/>
              <a:ext cx="161" cy="89"/>
            </a:xfrm>
            <a:custGeom>
              <a:avLst/>
              <a:gdLst>
                <a:gd name="T0" fmla="*/ 102 w 109"/>
                <a:gd name="T1" fmla="*/ 60 h 60"/>
                <a:gd name="T2" fmla="*/ 102 w 109"/>
                <a:gd name="T3" fmla="*/ 60 h 60"/>
                <a:gd name="T4" fmla="*/ 0 w 109"/>
                <a:gd name="T5" fmla="*/ 6 h 60"/>
                <a:gd name="T6" fmla="*/ 6 w 109"/>
                <a:gd name="T7" fmla="*/ 0 h 60"/>
                <a:gd name="T8" fmla="*/ 12 w 109"/>
                <a:gd name="T9" fmla="*/ 6 h 60"/>
                <a:gd name="T10" fmla="*/ 103 w 109"/>
                <a:gd name="T11" fmla="*/ 48 h 60"/>
                <a:gd name="T12" fmla="*/ 108 w 109"/>
                <a:gd name="T13" fmla="*/ 54 h 60"/>
                <a:gd name="T14" fmla="*/ 102 w 109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60">
                  <a:moveTo>
                    <a:pt x="102" y="60"/>
                  </a:moveTo>
                  <a:cubicBezTo>
                    <a:pt x="102" y="60"/>
                    <a:pt x="102" y="60"/>
                    <a:pt x="102" y="60"/>
                  </a:cubicBezTo>
                  <a:cubicBezTo>
                    <a:pt x="42" y="56"/>
                    <a:pt x="0" y="34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6"/>
                    <a:pt x="52" y="44"/>
                    <a:pt x="103" y="48"/>
                  </a:cubicBezTo>
                  <a:cubicBezTo>
                    <a:pt x="106" y="48"/>
                    <a:pt x="109" y="51"/>
                    <a:pt x="108" y="54"/>
                  </a:cubicBezTo>
                  <a:cubicBezTo>
                    <a:pt x="108" y="57"/>
                    <a:pt x="106" y="60"/>
                    <a:pt x="10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2"/>
                </a:solidFill>
              </a:endParaRPr>
            </a:p>
          </p:txBody>
        </p:sp>
        <p:sp>
          <p:nvSpPr>
            <p:cNvPr id="75" name="Freeform 187"/>
            <p:cNvSpPr>
              <a:spLocks/>
            </p:cNvSpPr>
            <p:nvPr/>
          </p:nvSpPr>
          <p:spPr bwMode="auto">
            <a:xfrm>
              <a:off x="6539" y="507"/>
              <a:ext cx="170" cy="320"/>
            </a:xfrm>
            <a:custGeom>
              <a:avLst/>
              <a:gdLst>
                <a:gd name="T0" fmla="*/ 108 w 115"/>
                <a:gd name="T1" fmla="*/ 216 h 216"/>
                <a:gd name="T2" fmla="*/ 108 w 115"/>
                <a:gd name="T3" fmla="*/ 216 h 216"/>
                <a:gd name="T4" fmla="*/ 0 w 115"/>
                <a:gd name="T5" fmla="*/ 162 h 216"/>
                <a:gd name="T6" fmla="*/ 0 w 115"/>
                <a:gd name="T7" fmla="*/ 6 h 216"/>
                <a:gd name="T8" fmla="*/ 6 w 115"/>
                <a:gd name="T9" fmla="*/ 0 h 216"/>
                <a:gd name="T10" fmla="*/ 12 w 115"/>
                <a:gd name="T11" fmla="*/ 6 h 216"/>
                <a:gd name="T12" fmla="*/ 12 w 115"/>
                <a:gd name="T13" fmla="*/ 162 h 216"/>
                <a:gd name="T14" fmla="*/ 109 w 115"/>
                <a:gd name="T15" fmla="*/ 204 h 216"/>
                <a:gd name="T16" fmla="*/ 114 w 115"/>
                <a:gd name="T17" fmla="*/ 210 h 216"/>
                <a:gd name="T18" fmla="*/ 108 w 115"/>
                <a:gd name="T1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16">
                  <a:moveTo>
                    <a:pt x="108" y="216"/>
                  </a:moveTo>
                  <a:cubicBezTo>
                    <a:pt x="108" y="216"/>
                    <a:pt x="108" y="216"/>
                    <a:pt x="108" y="216"/>
                  </a:cubicBezTo>
                  <a:cubicBezTo>
                    <a:pt x="46" y="213"/>
                    <a:pt x="0" y="191"/>
                    <a:pt x="0" y="1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80"/>
                    <a:pt x="49" y="202"/>
                    <a:pt x="109" y="204"/>
                  </a:cubicBezTo>
                  <a:cubicBezTo>
                    <a:pt x="112" y="204"/>
                    <a:pt x="115" y="207"/>
                    <a:pt x="114" y="210"/>
                  </a:cubicBezTo>
                  <a:cubicBezTo>
                    <a:pt x="114" y="214"/>
                    <a:pt x="112" y="216"/>
                    <a:pt x="108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2"/>
                </a:solidFill>
              </a:endParaRPr>
            </a:p>
          </p:txBody>
        </p:sp>
        <p:sp>
          <p:nvSpPr>
            <p:cNvPr id="76" name="Freeform 188"/>
            <p:cNvSpPr>
              <a:spLocks/>
            </p:cNvSpPr>
            <p:nvPr/>
          </p:nvSpPr>
          <p:spPr bwMode="auto">
            <a:xfrm>
              <a:off x="6876" y="507"/>
              <a:ext cx="18" cy="98"/>
            </a:xfrm>
            <a:custGeom>
              <a:avLst/>
              <a:gdLst>
                <a:gd name="T0" fmla="*/ 6 w 12"/>
                <a:gd name="T1" fmla="*/ 66 h 66"/>
                <a:gd name="T2" fmla="*/ 0 w 12"/>
                <a:gd name="T3" fmla="*/ 60 h 66"/>
                <a:gd name="T4" fmla="*/ 0 w 12"/>
                <a:gd name="T5" fmla="*/ 6 h 66"/>
                <a:gd name="T6" fmla="*/ 6 w 12"/>
                <a:gd name="T7" fmla="*/ 0 h 66"/>
                <a:gd name="T8" fmla="*/ 12 w 12"/>
                <a:gd name="T9" fmla="*/ 6 h 66"/>
                <a:gd name="T10" fmla="*/ 12 w 12"/>
                <a:gd name="T11" fmla="*/ 60 h 66"/>
                <a:gd name="T12" fmla="*/ 6 w 1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6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10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2"/>
                </a:solidFill>
              </a:endParaRPr>
            </a:p>
          </p:txBody>
        </p:sp>
        <p:sp>
          <p:nvSpPr>
            <p:cNvPr id="77" name="Freeform 189"/>
            <p:cNvSpPr>
              <a:spLocks noEditPoints="1"/>
            </p:cNvSpPr>
            <p:nvPr/>
          </p:nvSpPr>
          <p:spPr bwMode="auto">
            <a:xfrm>
              <a:off x="6734" y="633"/>
              <a:ext cx="231" cy="231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2 h 156"/>
                <a:gd name="T12" fmla="*/ 12 w 156"/>
                <a:gd name="T13" fmla="*/ 78 h 156"/>
                <a:gd name="T14" fmla="*/ 78 w 156"/>
                <a:gd name="T15" fmla="*/ 144 h 156"/>
                <a:gd name="T16" fmla="*/ 144 w 156"/>
                <a:gd name="T17" fmla="*/ 78 h 156"/>
                <a:gd name="T18" fmla="*/ 78 w 156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4" y="114"/>
                    <a:pt x="144" y="78"/>
                  </a:cubicBezTo>
                  <a:cubicBezTo>
                    <a:pt x="144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2"/>
                </a:solidFill>
              </a:endParaRPr>
            </a:p>
          </p:txBody>
        </p:sp>
        <p:sp>
          <p:nvSpPr>
            <p:cNvPr id="78" name="Freeform 190"/>
            <p:cNvSpPr>
              <a:spLocks/>
            </p:cNvSpPr>
            <p:nvPr/>
          </p:nvSpPr>
          <p:spPr bwMode="auto">
            <a:xfrm>
              <a:off x="6817" y="690"/>
              <a:ext cx="67" cy="115"/>
            </a:xfrm>
            <a:custGeom>
              <a:avLst/>
              <a:gdLst>
                <a:gd name="T0" fmla="*/ 22 w 45"/>
                <a:gd name="T1" fmla="*/ 78 h 78"/>
                <a:gd name="T2" fmla="*/ 0 w 45"/>
                <a:gd name="T3" fmla="*/ 56 h 78"/>
                <a:gd name="T4" fmla="*/ 6 w 45"/>
                <a:gd name="T5" fmla="*/ 50 h 78"/>
                <a:gd name="T6" fmla="*/ 12 w 45"/>
                <a:gd name="T7" fmla="*/ 56 h 78"/>
                <a:gd name="T8" fmla="*/ 22 w 45"/>
                <a:gd name="T9" fmla="*/ 66 h 78"/>
                <a:gd name="T10" fmla="*/ 33 w 45"/>
                <a:gd name="T11" fmla="*/ 56 h 78"/>
                <a:gd name="T12" fmla="*/ 22 w 45"/>
                <a:gd name="T13" fmla="*/ 45 h 78"/>
                <a:gd name="T14" fmla="*/ 0 w 45"/>
                <a:gd name="T15" fmla="*/ 22 h 78"/>
                <a:gd name="T16" fmla="*/ 22 w 45"/>
                <a:gd name="T17" fmla="*/ 0 h 78"/>
                <a:gd name="T18" fmla="*/ 45 w 45"/>
                <a:gd name="T19" fmla="*/ 22 h 78"/>
                <a:gd name="T20" fmla="*/ 39 w 45"/>
                <a:gd name="T21" fmla="*/ 28 h 78"/>
                <a:gd name="T22" fmla="*/ 33 w 45"/>
                <a:gd name="T23" fmla="*/ 22 h 78"/>
                <a:gd name="T24" fmla="*/ 22 w 45"/>
                <a:gd name="T25" fmla="*/ 12 h 78"/>
                <a:gd name="T26" fmla="*/ 12 w 45"/>
                <a:gd name="T27" fmla="*/ 22 h 78"/>
                <a:gd name="T28" fmla="*/ 22 w 45"/>
                <a:gd name="T29" fmla="*/ 33 h 78"/>
                <a:gd name="T30" fmla="*/ 45 w 45"/>
                <a:gd name="T31" fmla="*/ 56 h 78"/>
                <a:gd name="T32" fmla="*/ 22 w 45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78">
                  <a:moveTo>
                    <a:pt x="22" y="78"/>
                  </a:moveTo>
                  <a:cubicBezTo>
                    <a:pt x="10" y="78"/>
                    <a:pt x="0" y="68"/>
                    <a:pt x="0" y="56"/>
                  </a:cubicBezTo>
                  <a:cubicBezTo>
                    <a:pt x="0" y="52"/>
                    <a:pt x="2" y="50"/>
                    <a:pt x="6" y="50"/>
                  </a:cubicBezTo>
                  <a:cubicBezTo>
                    <a:pt x="9" y="50"/>
                    <a:pt x="12" y="52"/>
                    <a:pt x="12" y="56"/>
                  </a:cubicBezTo>
                  <a:cubicBezTo>
                    <a:pt x="12" y="62"/>
                    <a:pt x="17" y="66"/>
                    <a:pt x="22" y="66"/>
                  </a:cubicBezTo>
                  <a:cubicBezTo>
                    <a:pt x="28" y="66"/>
                    <a:pt x="33" y="62"/>
                    <a:pt x="33" y="56"/>
                  </a:cubicBezTo>
                  <a:cubicBezTo>
                    <a:pt x="33" y="50"/>
                    <a:pt x="28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2"/>
                  </a:cubicBezTo>
                  <a:cubicBezTo>
                    <a:pt x="45" y="26"/>
                    <a:pt x="42" y="28"/>
                    <a:pt x="39" y="28"/>
                  </a:cubicBezTo>
                  <a:cubicBezTo>
                    <a:pt x="36" y="28"/>
                    <a:pt x="33" y="26"/>
                    <a:pt x="33" y="22"/>
                  </a:cubicBezTo>
                  <a:cubicBezTo>
                    <a:pt x="33" y="16"/>
                    <a:pt x="28" y="12"/>
                    <a:pt x="22" y="12"/>
                  </a:cubicBezTo>
                  <a:cubicBezTo>
                    <a:pt x="17" y="12"/>
                    <a:pt x="12" y="16"/>
                    <a:pt x="12" y="22"/>
                  </a:cubicBezTo>
                  <a:cubicBezTo>
                    <a:pt x="12" y="28"/>
                    <a:pt x="17" y="33"/>
                    <a:pt x="22" y="33"/>
                  </a:cubicBezTo>
                  <a:cubicBezTo>
                    <a:pt x="35" y="33"/>
                    <a:pt x="45" y="43"/>
                    <a:pt x="45" y="56"/>
                  </a:cubicBezTo>
                  <a:cubicBezTo>
                    <a:pt x="45" y="68"/>
                    <a:pt x="35" y="78"/>
                    <a:pt x="2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2"/>
                </a:solidFill>
              </a:endParaRPr>
            </a:p>
          </p:txBody>
        </p:sp>
        <p:sp>
          <p:nvSpPr>
            <p:cNvPr id="79" name="Freeform 191"/>
            <p:cNvSpPr>
              <a:spLocks/>
            </p:cNvSpPr>
            <p:nvPr/>
          </p:nvSpPr>
          <p:spPr bwMode="auto">
            <a:xfrm>
              <a:off x="6841" y="787"/>
              <a:ext cx="18" cy="34"/>
            </a:xfrm>
            <a:custGeom>
              <a:avLst/>
              <a:gdLst>
                <a:gd name="T0" fmla="*/ 6 w 12"/>
                <a:gd name="T1" fmla="*/ 23 h 23"/>
                <a:gd name="T2" fmla="*/ 0 w 12"/>
                <a:gd name="T3" fmla="*/ 17 h 23"/>
                <a:gd name="T4" fmla="*/ 0 w 12"/>
                <a:gd name="T5" fmla="*/ 6 h 23"/>
                <a:gd name="T6" fmla="*/ 6 w 12"/>
                <a:gd name="T7" fmla="*/ 0 h 23"/>
                <a:gd name="T8" fmla="*/ 12 w 12"/>
                <a:gd name="T9" fmla="*/ 6 h 23"/>
                <a:gd name="T10" fmla="*/ 12 w 12"/>
                <a:gd name="T11" fmla="*/ 17 h 23"/>
                <a:gd name="T12" fmla="*/ 6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6" y="23"/>
                  </a:moveTo>
                  <a:cubicBezTo>
                    <a:pt x="3" y="23"/>
                    <a:pt x="0" y="21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21"/>
                    <a:pt x="10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2"/>
                </a:solidFill>
              </a:endParaRPr>
            </a:p>
          </p:txBody>
        </p:sp>
        <p:sp>
          <p:nvSpPr>
            <p:cNvPr id="80" name="Freeform 192"/>
            <p:cNvSpPr>
              <a:spLocks/>
            </p:cNvSpPr>
            <p:nvPr/>
          </p:nvSpPr>
          <p:spPr bwMode="auto">
            <a:xfrm>
              <a:off x="6841" y="672"/>
              <a:ext cx="18" cy="35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10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292" y="3814498"/>
            <a:ext cx="731880" cy="807722"/>
            <a:chOff x="497667" y="3864816"/>
            <a:chExt cx="612775" cy="676275"/>
          </a:xfrm>
        </p:grpSpPr>
        <p:sp>
          <p:nvSpPr>
            <p:cNvPr id="81" name="Freeform 92"/>
            <p:cNvSpPr>
              <a:spLocks noEditPoints="1"/>
            </p:cNvSpPr>
            <p:nvPr/>
          </p:nvSpPr>
          <p:spPr bwMode="auto">
            <a:xfrm>
              <a:off x="497667" y="3864816"/>
              <a:ext cx="612775" cy="676275"/>
            </a:xfrm>
            <a:custGeom>
              <a:avLst/>
              <a:gdLst>
                <a:gd name="T0" fmla="*/ 174 w 261"/>
                <a:gd name="T1" fmla="*/ 288 h 288"/>
                <a:gd name="T2" fmla="*/ 54 w 261"/>
                <a:gd name="T3" fmla="*/ 288 h 288"/>
                <a:gd name="T4" fmla="*/ 48 w 261"/>
                <a:gd name="T5" fmla="*/ 282 h 288"/>
                <a:gd name="T6" fmla="*/ 48 w 261"/>
                <a:gd name="T7" fmla="*/ 216 h 288"/>
                <a:gd name="T8" fmla="*/ 0 w 261"/>
                <a:gd name="T9" fmla="*/ 121 h 288"/>
                <a:gd name="T10" fmla="*/ 120 w 261"/>
                <a:gd name="T11" fmla="*/ 0 h 288"/>
                <a:gd name="T12" fmla="*/ 235 w 261"/>
                <a:gd name="T13" fmla="*/ 101 h 288"/>
                <a:gd name="T14" fmla="*/ 243 w 261"/>
                <a:gd name="T15" fmla="*/ 118 h 288"/>
                <a:gd name="T16" fmla="*/ 260 w 261"/>
                <a:gd name="T17" fmla="*/ 163 h 288"/>
                <a:gd name="T18" fmla="*/ 260 w 261"/>
                <a:gd name="T19" fmla="*/ 165 h 288"/>
                <a:gd name="T20" fmla="*/ 258 w 261"/>
                <a:gd name="T21" fmla="*/ 174 h 288"/>
                <a:gd name="T22" fmla="*/ 247 w 261"/>
                <a:gd name="T23" fmla="*/ 180 h 288"/>
                <a:gd name="T24" fmla="*/ 234 w 261"/>
                <a:gd name="T25" fmla="*/ 180 h 288"/>
                <a:gd name="T26" fmla="*/ 223 w 261"/>
                <a:gd name="T27" fmla="*/ 235 h 288"/>
                <a:gd name="T28" fmla="*/ 180 w 261"/>
                <a:gd name="T29" fmla="*/ 246 h 288"/>
                <a:gd name="T30" fmla="*/ 180 w 261"/>
                <a:gd name="T31" fmla="*/ 282 h 288"/>
                <a:gd name="T32" fmla="*/ 174 w 261"/>
                <a:gd name="T33" fmla="*/ 288 h 288"/>
                <a:gd name="T34" fmla="*/ 60 w 261"/>
                <a:gd name="T35" fmla="*/ 276 h 288"/>
                <a:gd name="T36" fmla="*/ 168 w 261"/>
                <a:gd name="T37" fmla="*/ 276 h 288"/>
                <a:gd name="T38" fmla="*/ 168 w 261"/>
                <a:gd name="T39" fmla="*/ 240 h 288"/>
                <a:gd name="T40" fmla="*/ 170 w 261"/>
                <a:gd name="T41" fmla="*/ 236 h 288"/>
                <a:gd name="T42" fmla="*/ 174 w 261"/>
                <a:gd name="T43" fmla="*/ 234 h 288"/>
                <a:gd name="T44" fmla="*/ 214 w 261"/>
                <a:gd name="T45" fmla="*/ 226 h 288"/>
                <a:gd name="T46" fmla="*/ 222 w 261"/>
                <a:gd name="T47" fmla="*/ 174 h 288"/>
                <a:gd name="T48" fmla="*/ 224 w 261"/>
                <a:gd name="T49" fmla="*/ 170 h 288"/>
                <a:gd name="T50" fmla="*/ 229 w 261"/>
                <a:gd name="T51" fmla="*/ 168 h 288"/>
                <a:gd name="T52" fmla="*/ 246 w 261"/>
                <a:gd name="T53" fmla="*/ 168 h 288"/>
                <a:gd name="T54" fmla="*/ 248 w 261"/>
                <a:gd name="T55" fmla="*/ 167 h 288"/>
                <a:gd name="T56" fmla="*/ 248 w 261"/>
                <a:gd name="T57" fmla="*/ 165 h 288"/>
                <a:gd name="T58" fmla="*/ 248 w 261"/>
                <a:gd name="T59" fmla="*/ 162 h 288"/>
                <a:gd name="T60" fmla="*/ 233 w 261"/>
                <a:gd name="T61" fmla="*/ 124 h 288"/>
                <a:gd name="T62" fmla="*/ 223 w 261"/>
                <a:gd name="T63" fmla="*/ 101 h 288"/>
                <a:gd name="T64" fmla="*/ 120 w 261"/>
                <a:gd name="T65" fmla="*/ 12 h 288"/>
                <a:gd name="T66" fmla="*/ 12 w 261"/>
                <a:gd name="T67" fmla="*/ 121 h 288"/>
                <a:gd name="T68" fmla="*/ 57 w 261"/>
                <a:gd name="T69" fmla="*/ 208 h 288"/>
                <a:gd name="T70" fmla="*/ 60 w 261"/>
                <a:gd name="T71" fmla="*/ 213 h 288"/>
                <a:gd name="T72" fmla="*/ 60 w 261"/>
                <a:gd name="T73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" h="288">
                  <a:moveTo>
                    <a:pt x="174" y="288"/>
                  </a:moveTo>
                  <a:cubicBezTo>
                    <a:pt x="54" y="288"/>
                    <a:pt x="54" y="288"/>
                    <a:pt x="54" y="288"/>
                  </a:cubicBezTo>
                  <a:cubicBezTo>
                    <a:pt x="51" y="288"/>
                    <a:pt x="48" y="285"/>
                    <a:pt x="48" y="282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16" y="196"/>
                    <a:pt x="0" y="164"/>
                    <a:pt x="0" y="121"/>
                  </a:cubicBezTo>
                  <a:cubicBezTo>
                    <a:pt x="0" y="53"/>
                    <a:pt x="53" y="0"/>
                    <a:pt x="120" y="0"/>
                  </a:cubicBezTo>
                  <a:cubicBezTo>
                    <a:pt x="176" y="0"/>
                    <a:pt x="235" y="38"/>
                    <a:pt x="235" y="101"/>
                  </a:cubicBezTo>
                  <a:cubicBezTo>
                    <a:pt x="235" y="103"/>
                    <a:pt x="240" y="112"/>
                    <a:pt x="243" y="118"/>
                  </a:cubicBezTo>
                  <a:cubicBezTo>
                    <a:pt x="252" y="133"/>
                    <a:pt x="261" y="150"/>
                    <a:pt x="260" y="163"/>
                  </a:cubicBezTo>
                  <a:cubicBezTo>
                    <a:pt x="260" y="164"/>
                    <a:pt x="260" y="164"/>
                    <a:pt x="260" y="165"/>
                  </a:cubicBezTo>
                  <a:cubicBezTo>
                    <a:pt x="260" y="167"/>
                    <a:pt x="260" y="171"/>
                    <a:pt x="258" y="174"/>
                  </a:cubicBezTo>
                  <a:cubicBezTo>
                    <a:pt x="256" y="178"/>
                    <a:pt x="251" y="180"/>
                    <a:pt x="247" y="180"/>
                  </a:cubicBezTo>
                  <a:cubicBezTo>
                    <a:pt x="243" y="180"/>
                    <a:pt x="238" y="180"/>
                    <a:pt x="234" y="180"/>
                  </a:cubicBezTo>
                  <a:cubicBezTo>
                    <a:pt x="234" y="194"/>
                    <a:pt x="233" y="225"/>
                    <a:pt x="223" y="235"/>
                  </a:cubicBezTo>
                  <a:cubicBezTo>
                    <a:pt x="214" y="244"/>
                    <a:pt x="201" y="246"/>
                    <a:pt x="180" y="246"/>
                  </a:cubicBezTo>
                  <a:cubicBezTo>
                    <a:pt x="180" y="282"/>
                    <a:pt x="180" y="282"/>
                    <a:pt x="180" y="282"/>
                  </a:cubicBezTo>
                  <a:cubicBezTo>
                    <a:pt x="180" y="285"/>
                    <a:pt x="177" y="288"/>
                    <a:pt x="174" y="288"/>
                  </a:cubicBezTo>
                  <a:close/>
                  <a:moveTo>
                    <a:pt x="60" y="276"/>
                  </a:moveTo>
                  <a:cubicBezTo>
                    <a:pt x="168" y="276"/>
                    <a:pt x="168" y="276"/>
                    <a:pt x="168" y="276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39"/>
                    <a:pt x="169" y="237"/>
                    <a:pt x="170" y="236"/>
                  </a:cubicBezTo>
                  <a:cubicBezTo>
                    <a:pt x="171" y="235"/>
                    <a:pt x="172" y="234"/>
                    <a:pt x="174" y="234"/>
                  </a:cubicBezTo>
                  <a:cubicBezTo>
                    <a:pt x="198" y="235"/>
                    <a:pt x="208" y="233"/>
                    <a:pt x="214" y="226"/>
                  </a:cubicBezTo>
                  <a:cubicBezTo>
                    <a:pt x="221" y="220"/>
                    <a:pt x="223" y="192"/>
                    <a:pt x="222" y="174"/>
                  </a:cubicBezTo>
                  <a:cubicBezTo>
                    <a:pt x="222" y="173"/>
                    <a:pt x="223" y="171"/>
                    <a:pt x="224" y="170"/>
                  </a:cubicBezTo>
                  <a:cubicBezTo>
                    <a:pt x="225" y="169"/>
                    <a:pt x="227" y="168"/>
                    <a:pt x="229" y="168"/>
                  </a:cubicBezTo>
                  <a:cubicBezTo>
                    <a:pt x="229" y="168"/>
                    <a:pt x="239" y="168"/>
                    <a:pt x="246" y="168"/>
                  </a:cubicBezTo>
                  <a:cubicBezTo>
                    <a:pt x="247" y="168"/>
                    <a:pt x="248" y="168"/>
                    <a:pt x="248" y="167"/>
                  </a:cubicBezTo>
                  <a:cubicBezTo>
                    <a:pt x="248" y="167"/>
                    <a:pt x="248" y="166"/>
                    <a:pt x="248" y="165"/>
                  </a:cubicBezTo>
                  <a:cubicBezTo>
                    <a:pt x="248" y="164"/>
                    <a:pt x="248" y="163"/>
                    <a:pt x="248" y="162"/>
                  </a:cubicBezTo>
                  <a:cubicBezTo>
                    <a:pt x="249" y="153"/>
                    <a:pt x="240" y="136"/>
                    <a:pt x="233" y="124"/>
                  </a:cubicBezTo>
                  <a:cubicBezTo>
                    <a:pt x="226" y="113"/>
                    <a:pt x="223" y="106"/>
                    <a:pt x="223" y="101"/>
                  </a:cubicBezTo>
                  <a:cubicBezTo>
                    <a:pt x="223" y="45"/>
                    <a:pt x="170" y="12"/>
                    <a:pt x="120" y="12"/>
                  </a:cubicBezTo>
                  <a:cubicBezTo>
                    <a:pt x="59" y="12"/>
                    <a:pt x="12" y="60"/>
                    <a:pt x="12" y="121"/>
                  </a:cubicBezTo>
                  <a:cubicBezTo>
                    <a:pt x="12" y="161"/>
                    <a:pt x="27" y="190"/>
                    <a:pt x="57" y="208"/>
                  </a:cubicBezTo>
                  <a:cubicBezTo>
                    <a:pt x="59" y="209"/>
                    <a:pt x="60" y="211"/>
                    <a:pt x="60" y="213"/>
                  </a:cubicBezTo>
                  <a:lnTo>
                    <a:pt x="60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631635" y="4012773"/>
              <a:ext cx="292100" cy="280988"/>
            </a:xfrm>
            <a:custGeom>
              <a:avLst/>
              <a:gdLst>
                <a:gd name="T0" fmla="*/ 60 w 120"/>
                <a:gd name="T1" fmla="*/ 118 h 118"/>
                <a:gd name="T2" fmla="*/ 57 w 120"/>
                <a:gd name="T3" fmla="*/ 117 h 118"/>
                <a:gd name="T4" fmla="*/ 0 w 120"/>
                <a:gd name="T5" fmla="*/ 37 h 118"/>
                <a:gd name="T6" fmla="*/ 25 w 120"/>
                <a:gd name="T7" fmla="*/ 2 h 118"/>
                <a:gd name="T8" fmla="*/ 60 w 120"/>
                <a:gd name="T9" fmla="*/ 20 h 118"/>
                <a:gd name="T10" fmla="*/ 96 w 120"/>
                <a:gd name="T11" fmla="*/ 2 h 118"/>
                <a:gd name="T12" fmla="*/ 120 w 120"/>
                <a:gd name="T13" fmla="*/ 34 h 118"/>
                <a:gd name="T14" fmla="*/ 63 w 120"/>
                <a:gd name="T15" fmla="*/ 117 h 118"/>
                <a:gd name="T16" fmla="*/ 60 w 120"/>
                <a:gd name="T17" fmla="*/ 118 h 118"/>
                <a:gd name="T18" fmla="*/ 29 w 120"/>
                <a:gd name="T19" fmla="*/ 14 h 118"/>
                <a:gd name="T20" fmla="*/ 27 w 120"/>
                <a:gd name="T21" fmla="*/ 14 h 118"/>
                <a:gd name="T22" fmla="*/ 12 w 120"/>
                <a:gd name="T23" fmla="*/ 37 h 118"/>
                <a:gd name="T24" fmla="*/ 60 w 120"/>
                <a:gd name="T25" fmla="*/ 105 h 118"/>
                <a:gd name="T26" fmla="*/ 108 w 120"/>
                <a:gd name="T27" fmla="*/ 34 h 118"/>
                <a:gd name="T28" fmla="*/ 94 w 120"/>
                <a:gd name="T29" fmla="*/ 13 h 118"/>
                <a:gd name="T30" fmla="*/ 66 w 120"/>
                <a:gd name="T31" fmla="*/ 36 h 118"/>
                <a:gd name="T32" fmla="*/ 60 w 120"/>
                <a:gd name="T33" fmla="*/ 40 h 118"/>
                <a:gd name="T34" fmla="*/ 55 w 120"/>
                <a:gd name="T35" fmla="*/ 36 h 118"/>
                <a:gd name="T36" fmla="*/ 29 w 120"/>
                <a:gd name="T37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18">
                  <a:moveTo>
                    <a:pt x="60" y="118"/>
                  </a:moveTo>
                  <a:cubicBezTo>
                    <a:pt x="59" y="118"/>
                    <a:pt x="58" y="118"/>
                    <a:pt x="57" y="117"/>
                  </a:cubicBezTo>
                  <a:cubicBezTo>
                    <a:pt x="55" y="116"/>
                    <a:pt x="0" y="85"/>
                    <a:pt x="0" y="37"/>
                  </a:cubicBezTo>
                  <a:cubicBezTo>
                    <a:pt x="0" y="14"/>
                    <a:pt x="13" y="4"/>
                    <a:pt x="25" y="2"/>
                  </a:cubicBezTo>
                  <a:cubicBezTo>
                    <a:pt x="37" y="0"/>
                    <a:pt x="51" y="6"/>
                    <a:pt x="60" y="20"/>
                  </a:cubicBezTo>
                  <a:cubicBezTo>
                    <a:pt x="70" y="6"/>
                    <a:pt x="84" y="0"/>
                    <a:pt x="96" y="2"/>
                  </a:cubicBezTo>
                  <a:cubicBezTo>
                    <a:pt x="111" y="4"/>
                    <a:pt x="120" y="17"/>
                    <a:pt x="120" y="34"/>
                  </a:cubicBezTo>
                  <a:cubicBezTo>
                    <a:pt x="120" y="85"/>
                    <a:pt x="65" y="116"/>
                    <a:pt x="63" y="117"/>
                  </a:cubicBezTo>
                  <a:cubicBezTo>
                    <a:pt x="62" y="118"/>
                    <a:pt x="61" y="118"/>
                    <a:pt x="60" y="118"/>
                  </a:cubicBezTo>
                  <a:close/>
                  <a:moveTo>
                    <a:pt x="29" y="14"/>
                  </a:moveTo>
                  <a:cubicBezTo>
                    <a:pt x="29" y="14"/>
                    <a:pt x="28" y="14"/>
                    <a:pt x="27" y="14"/>
                  </a:cubicBezTo>
                  <a:cubicBezTo>
                    <a:pt x="18" y="15"/>
                    <a:pt x="12" y="24"/>
                    <a:pt x="12" y="37"/>
                  </a:cubicBezTo>
                  <a:cubicBezTo>
                    <a:pt x="12" y="72"/>
                    <a:pt x="49" y="98"/>
                    <a:pt x="60" y="105"/>
                  </a:cubicBezTo>
                  <a:cubicBezTo>
                    <a:pt x="71" y="98"/>
                    <a:pt x="108" y="72"/>
                    <a:pt x="108" y="34"/>
                  </a:cubicBezTo>
                  <a:cubicBezTo>
                    <a:pt x="108" y="23"/>
                    <a:pt x="103" y="15"/>
                    <a:pt x="94" y="13"/>
                  </a:cubicBezTo>
                  <a:cubicBezTo>
                    <a:pt x="85" y="12"/>
                    <a:pt x="72" y="19"/>
                    <a:pt x="66" y="36"/>
                  </a:cubicBezTo>
                  <a:cubicBezTo>
                    <a:pt x="65" y="39"/>
                    <a:pt x="63" y="40"/>
                    <a:pt x="60" y="40"/>
                  </a:cubicBezTo>
                  <a:cubicBezTo>
                    <a:pt x="58" y="40"/>
                    <a:pt x="55" y="39"/>
                    <a:pt x="55" y="36"/>
                  </a:cubicBezTo>
                  <a:cubicBezTo>
                    <a:pt x="49" y="21"/>
                    <a:pt x="39" y="14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80318" y="3864455"/>
            <a:ext cx="953212" cy="721789"/>
            <a:chOff x="4328690" y="3753703"/>
            <a:chExt cx="798087" cy="604326"/>
          </a:xfrm>
        </p:grpSpPr>
        <p:sp>
          <p:nvSpPr>
            <p:cNvPr id="88" name="Rounded Rectangle 87"/>
            <p:cNvSpPr/>
            <p:nvPr/>
          </p:nvSpPr>
          <p:spPr>
            <a:xfrm>
              <a:off x="4524038" y="3753703"/>
              <a:ext cx="602739" cy="602739"/>
            </a:xfrm>
            <a:prstGeom prst="roundRect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426138" y="3755290"/>
              <a:ext cx="602739" cy="602739"/>
            </a:xfrm>
            <a:prstGeom prst="roundRect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28690" y="3753728"/>
              <a:ext cx="602739" cy="602739"/>
            </a:xfrm>
            <a:prstGeom prst="roundRect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 40"/>
            <p:cNvSpPr>
              <a:spLocks noEditPoints="1"/>
            </p:cNvSpPr>
            <p:nvPr/>
          </p:nvSpPr>
          <p:spPr bwMode="auto">
            <a:xfrm>
              <a:off x="4508816" y="3839343"/>
              <a:ext cx="238125" cy="239712"/>
            </a:xfrm>
            <a:custGeom>
              <a:avLst/>
              <a:gdLst>
                <a:gd name="T0" fmla="*/ 50 w 99"/>
                <a:gd name="T1" fmla="*/ 99 h 99"/>
                <a:gd name="T2" fmla="*/ 0 w 99"/>
                <a:gd name="T3" fmla="*/ 50 h 99"/>
                <a:gd name="T4" fmla="*/ 50 w 99"/>
                <a:gd name="T5" fmla="*/ 0 h 99"/>
                <a:gd name="T6" fmla="*/ 99 w 99"/>
                <a:gd name="T7" fmla="*/ 50 h 99"/>
                <a:gd name="T8" fmla="*/ 50 w 99"/>
                <a:gd name="T9" fmla="*/ 99 h 99"/>
                <a:gd name="T10" fmla="*/ 50 w 99"/>
                <a:gd name="T11" fmla="*/ 12 h 99"/>
                <a:gd name="T12" fmla="*/ 12 w 99"/>
                <a:gd name="T13" fmla="*/ 50 h 99"/>
                <a:gd name="T14" fmla="*/ 50 w 99"/>
                <a:gd name="T15" fmla="*/ 87 h 99"/>
                <a:gd name="T16" fmla="*/ 87 w 99"/>
                <a:gd name="T17" fmla="*/ 50 h 99"/>
                <a:gd name="T18" fmla="*/ 50 w 99"/>
                <a:gd name="T19" fmla="*/ 1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50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99"/>
                    <a:pt x="50" y="99"/>
                  </a:cubicBezTo>
                  <a:close/>
                  <a:moveTo>
                    <a:pt x="50" y="12"/>
                  </a:moveTo>
                  <a:cubicBezTo>
                    <a:pt x="29" y="12"/>
                    <a:pt x="12" y="29"/>
                    <a:pt x="12" y="50"/>
                  </a:cubicBezTo>
                  <a:cubicBezTo>
                    <a:pt x="12" y="70"/>
                    <a:pt x="29" y="87"/>
                    <a:pt x="50" y="87"/>
                  </a:cubicBezTo>
                  <a:cubicBezTo>
                    <a:pt x="70" y="87"/>
                    <a:pt x="87" y="70"/>
                    <a:pt x="87" y="50"/>
                  </a:cubicBezTo>
                  <a:cubicBezTo>
                    <a:pt x="87" y="29"/>
                    <a:pt x="70" y="12"/>
                    <a:pt x="5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84" name="Freeform 41"/>
            <p:cNvSpPr>
              <a:spLocks noEditPoints="1"/>
            </p:cNvSpPr>
            <p:nvPr/>
          </p:nvSpPr>
          <p:spPr bwMode="auto">
            <a:xfrm>
              <a:off x="4445316" y="4050481"/>
              <a:ext cx="365125" cy="195262"/>
            </a:xfrm>
            <a:custGeom>
              <a:avLst/>
              <a:gdLst>
                <a:gd name="T0" fmla="*/ 145 w 151"/>
                <a:gd name="T1" fmla="*/ 81 h 81"/>
                <a:gd name="T2" fmla="*/ 6 w 151"/>
                <a:gd name="T3" fmla="*/ 81 h 81"/>
                <a:gd name="T4" fmla="*/ 0 w 151"/>
                <a:gd name="T5" fmla="*/ 75 h 81"/>
                <a:gd name="T6" fmla="*/ 76 w 151"/>
                <a:gd name="T7" fmla="*/ 0 h 81"/>
                <a:gd name="T8" fmla="*/ 151 w 151"/>
                <a:gd name="T9" fmla="*/ 75 h 81"/>
                <a:gd name="T10" fmla="*/ 145 w 151"/>
                <a:gd name="T11" fmla="*/ 81 h 81"/>
                <a:gd name="T12" fmla="*/ 12 w 151"/>
                <a:gd name="T13" fmla="*/ 69 h 81"/>
                <a:gd name="T14" fmla="*/ 139 w 151"/>
                <a:gd name="T15" fmla="*/ 69 h 81"/>
                <a:gd name="T16" fmla="*/ 76 w 151"/>
                <a:gd name="T17" fmla="*/ 12 h 81"/>
                <a:gd name="T18" fmla="*/ 12 w 15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81">
                  <a:moveTo>
                    <a:pt x="145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3" y="81"/>
                    <a:pt x="0" y="79"/>
                    <a:pt x="0" y="75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79"/>
                    <a:pt x="148" y="81"/>
                    <a:pt x="145" y="81"/>
                  </a:cubicBezTo>
                  <a:close/>
                  <a:moveTo>
                    <a:pt x="12" y="69"/>
                  </a:moveTo>
                  <a:cubicBezTo>
                    <a:pt x="139" y="69"/>
                    <a:pt x="139" y="69"/>
                    <a:pt x="139" y="69"/>
                  </a:cubicBezTo>
                  <a:cubicBezTo>
                    <a:pt x="136" y="37"/>
                    <a:pt x="108" y="12"/>
                    <a:pt x="76" y="12"/>
                  </a:cubicBezTo>
                  <a:cubicBezTo>
                    <a:pt x="43" y="12"/>
                    <a:pt x="16" y="37"/>
                    <a:pt x="12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8764063"/>
      </p:ext>
    </p:extLst>
  </p:cSld>
  <p:clrMapOvr>
    <a:masterClrMapping/>
  </p:clrMapOvr>
</p:sld>
</file>

<file path=ppt/theme/theme1.xml><?xml version="1.0" encoding="utf-8"?>
<a:theme xmlns:a="http://schemas.openxmlformats.org/drawingml/2006/main" name="Inside Slides">
  <a:themeElements>
    <a:clrScheme name="Custom 10">
      <a:dk1>
        <a:srgbClr val="000000"/>
      </a:dk1>
      <a:lt1>
        <a:srgbClr val="FFFFFF"/>
      </a:lt1>
      <a:dk2>
        <a:srgbClr val="595959"/>
      </a:dk2>
      <a:lt2>
        <a:srgbClr val="BEBEBE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FFFFFF"/>
      </a:hlink>
      <a:folHlink>
        <a:srgbClr val="FFFFFF"/>
      </a:folHlink>
    </a:clrScheme>
    <a:fontScheme name="Graphik">
      <a:majorFont>
        <a:latin typeface="Graphik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raphik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N_Core_Graphik" id="{0F101264-B991-AE4C-8D22-7BE269406537}" vid="{C282576C-6DA9-2F4D-A6B5-6FB065254206}"/>
    </a:ext>
  </a:extLst>
</a:theme>
</file>

<file path=ppt/theme/theme2.xml><?xml version="1.0" encoding="utf-8"?>
<a:theme xmlns:a="http://schemas.openxmlformats.org/drawingml/2006/main" name="Front and Back Slides">
  <a:themeElements>
    <a:clrScheme name="Accenture Core 1">
      <a:dk1>
        <a:srgbClr val="000000"/>
      </a:dk1>
      <a:lt1>
        <a:srgbClr val="FFFFFF"/>
      </a:lt1>
      <a:dk2>
        <a:srgbClr val="595959"/>
      </a:dk2>
      <a:lt2>
        <a:srgbClr val="BEBEBE"/>
      </a:lt2>
      <a:accent1>
        <a:srgbClr val="A100FF"/>
      </a:accent1>
      <a:accent2>
        <a:srgbClr val="7500C0"/>
      </a:accent2>
      <a:accent3>
        <a:srgbClr val="460073"/>
      </a:accent3>
      <a:accent4>
        <a:srgbClr val="00BAFF"/>
      </a:accent4>
      <a:accent5>
        <a:srgbClr val="008EFF"/>
      </a:accent5>
      <a:accent6>
        <a:srgbClr val="004DFF"/>
      </a:accent6>
      <a:hlink>
        <a:srgbClr val="969696"/>
      </a:hlink>
      <a:folHlink>
        <a:srgbClr val="969696"/>
      </a:folHlink>
    </a:clrScheme>
    <a:fontScheme name="Graphik">
      <a:majorFont>
        <a:latin typeface="Graphik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raphik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N_Core_Graphik" id="{0F101264-B991-AE4C-8D22-7BE269406537}" vid="{C282576C-6DA9-2F4D-A6B5-6FB0652542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90EA03931E9A49AFD30AA7C41FB43F" ma:contentTypeVersion="10" ma:contentTypeDescription="Create a new document." ma:contentTypeScope="" ma:versionID="878317f4632f345ac7fa46a6e9c2c728">
  <xsd:schema xmlns:xsd="http://www.w3.org/2001/XMLSchema" xmlns:xs="http://www.w3.org/2001/XMLSchema" xmlns:p="http://schemas.microsoft.com/office/2006/metadata/properties" xmlns:ns2="3df72295-0c39-4bed-9ed5-27c96b5b670a" targetNamespace="http://schemas.microsoft.com/office/2006/metadata/properties" ma:root="true" ma:fieldsID="0f2d87f23fde07878a1704af047b27b7" ns2:_="">
    <xsd:import namespace="3df72295-0c39-4bed-9ed5-27c96b5b67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e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72295-0c39-4bed-9ed5-27c96b5b6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Date" ma:index="12" nillable="true" ma:displayName="Date" ma:format="DateOnly" ma:internalName="Date">
      <xsd:simpleType>
        <xsd:restriction base="dms:DateTime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3df72295-0c39-4bed-9ed5-27c96b5b670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A5587-A755-4C21-81CF-17AA4D117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f72295-0c39-4bed-9ed5-27c96b5b67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74F447-C970-4860-9F43-46D6990E447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df72295-0c39-4bed-9ed5-27c96b5b670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C36256-6A0D-42C9-8851-61E5D5F6CA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ACN_Core_Graphik</Template>
  <TotalTime>14054</TotalTime>
  <Words>1405</Words>
  <Application>Microsoft Macintosh PowerPoint</Application>
  <PresentationFormat>Widescreen</PresentationFormat>
  <Paragraphs>284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Gotham Bold</vt:lpstr>
      <vt:lpstr>Graphik</vt:lpstr>
      <vt:lpstr>Graphik Black</vt:lpstr>
      <vt:lpstr>Graphik Semibold</vt:lpstr>
      <vt:lpstr>Roboto</vt:lpstr>
      <vt:lpstr>Inside Slides</vt:lpstr>
      <vt:lpstr>Front and Back Slides</vt:lpstr>
      <vt:lpstr>PowerPoint Presentation</vt:lpstr>
      <vt:lpstr>DISRUPTION IS THE NEW NORMAL</vt:lpstr>
      <vt:lpstr>FUEL RETAILERS recognize the power of digital</vt:lpstr>
      <vt:lpstr>FIVE TRENDS ARE disrupting THE FUEls RETAIL LANDSCAPE faster than expected</vt:lpstr>
      <vt:lpstr>PowerPoint Presentation</vt:lpstr>
      <vt:lpstr>Fuel retailers see DEMAND   disruption  COMING from electric vehicles and changing consumer behaviors</vt:lpstr>
      <vt:lpstr>PowerPoint Presentation</vt:lpstr>
      <vt:lpstr>Digital investment will increase significantly in the coming years…</vt:lpstr>
      <vt:lpstr>…to better engage with customers…</vt:lpstr>
      <vt:lpstr>66%</vt:lpstr>
      <vt:lpstr>PowerPoint Presentation</vt:lpstr>
      <vt:lpstr>PowerPoint Presentation</vt:lpstr>
      <vt:lpstr>PowerPoint Presentation</vt:lpstr>
      <vt:lpstr>Fuel retailers’ aspirations for digital are high…</vt:lpstr>
      <vt:lpstr>automation, DIGITAL skills and partnership  development are in focus </vt:lpstr>
      <vt:lpstr>PowerPoint Presentation</vt:lpstr>
      <vt:lpstr>…But they may not be adequately prepared</vt:lpstr>
      <vt:lpstr>the road ahead</vt:lpstr>
      <vt:lpstr>About the survey</vt:lpstr>
      <vt:lpstr>Who can help?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454</cp:revision>
  <cp:lastPrinted>2018-10-08T09:58:06Z</cp:lastPrinted>
  <dcterms:created xsi:type="dcterms:W3CDTF">2018-06-12T17:03:34Z</dcterms:created>
  <dcterms:modified xsi:type="dcterms:W3CDTF">2018-10-22T19:32:30Z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0x0101009690EA03931E9A49AFD30AA7C41FB43F</vt:lpwstr>
  </property>
  <property fmtid="{D5CDD505-2E9C-101B-9397-08002B2CF9AE}" pid="3" name="MSIP_Label_1bc0f418-96a4-4caf-9d7c-ccc5ec7f9d91_Enabled">
    <vt:lpwstr>True</vt:lpwstr>
  </property>
  <property fmtid="{D5CDD505-2E9C-101B-9397-08002B2CF9AE}" pid="4" name="MSIP_Label_1bc0f418-96a4-4caf-9d7c-ccc5ec7f9d91_SiteId">
    <vt:lpwstr>e0793d39-0939-496d-b129-198edd916feb</vt:lpwstr>
  </property>
  <property fmtid="{D5CDD505-2E9C-101B-9397-08002B2CF9AE}" pid="5" name="MSIP_Label_1bc0f418-96a4-4caf-9d7c-ccc5ec7f9d91_Owner">
    <vt:lpwstr>susan.austin@accenture.com</vt:lpwstr>
  </property>
  <property fmtid="{D5CDD505-2E9C-101B-9397-08002B2CF9AE}" pid="6" name="MSIP_Label_1bc0f418-96a4-4caf-9d7c-ccc5ec7f9d91_SetDate">
    <vt:lpwstr>2018-10-01T14:38:06.5923127Z</vt:lpwstr>
  </property>
  <property fmtid="{D5CDD505-2E9C-101B-9397-08002B2CF9AE}" pid="7" name="MSIP_Label_1bc0f418-96a4-4caf-9d7c-ccc5ec7f9d91_Name">
    <vt:lpwstr>Unrestricted</vt:lpwstr>
  </property>
  <property fmtid="{D5CDD505-2E9C-101B-9397-08002B2CF9AE}" pid="8" name="MSIP_Label_1bc0f418-96a4-4caf-9d7c-ccc5ec7f9d91_Application">
    <vt:lpwstr>Microsoft Azure Information Protection</vt:lpwstr>
  </property>
  <property fmtid="{D5CDD505-2E9C-101B-9397-08002B2CF9AE}" pid="9" name="MSIP_Label_1bc0f418-96a4-4caf-9d7c-ccc5ec7f9d91_Extended_MSFT_Method">
    <vt:lpwstr>Manual</vt:lpwstr>
  </property>
  <property fmtid="{D5CDD505-2E9C-101B-9397-08002B2CF9AE}" pid="10" name="Sensitivity">
    <vt:lpwstr>Unrestricted</vt:lpwstr>
  </property>
</Properties>
</file>